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0" r:id="rId2"/>
    <p:sldId id="371" r:id="rId3"/>
    <p:sldId id="372" r:id="rId4"/>
    <p:sldId id="383" r:id="rId5"/>
    <p:sldId id="384" r:id="rId6"/>
    <p:sldId id="376" r:id="rId7"/>
    <p:sldId id="375" r:id="rId8"/>
    <p:sldId id="377" r:id="rId9"/>
    <p:sldId id="403" r:id="rId10"/>
    <p:sldId id="380" r:id="rId11"/>
    <p:sldId id="401" r:id="rId12"/>
    <p:sldId id="389" r:id="rId13"/>
    <p:sldId id="394" r:id="rId14"/>
    <p:sldId id="395" r:id="rId15"/>
    <p:sldId id="396" r:id="rId16"/>
    <p:sldId id="400" r:id="rId17"/>
    <p:sldId id="397" r:id="rId18"/>
    <p:sldId id="399" r:id="rId19"/>
    <p:sldId id="405" r:id="rId20"/>
    <p:sldId id="382" r:id="rId21"/>
    <p:sldId id="4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 showGuides="1"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54783-AF27-464D-9820-E4C606EE6303}" type="doc">
      <dgm:prSet loTypeId="urn:microsoft.com/office/officeart/2011/layout/InterconnectedBlock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A2A020-0C22-4A7D-A4BC-5B4A644D3D4F}">
      <dgm:prSet phldrT="[Text]"/>
      <dgm:spPr/>
      <dgm:t>
        <a:bodyPr/>
        <a:lstStyle/>
        <a:p>
          <a:r>
            <a:rPr lang="en-US" b="1" dirty="0" smtClean="0"/>
            <a:t>Input Data</a:t>
          </a:r>
          <a:endParaRPr lang="en-US" b="1" dirty="0"/>
        </a:p>
      </dgm:t>
    </dgm:pt>
    <dgm:pt modelId="{C3347BE2-2DC3-4323-8DA4-598E655AB2B4}" type="parTrans" cxnId="{52B15AEF-DC5F-42E5-ACA8-E7B9D5ABFED5}">
      <dgm:prSet/>
      <dgm:spPr/>
      <dgm:t>
        <a:bodyPr/>
        <a:lstStyle/>
        <a:p>
          <a:endParaRPr lang="en-US"/>
        </a:p>
      </dgm:t>
    </dgm:pt>
    <dgm:pt modelId="{0AED0E46-A9A8-4279-A105-5AF674E59150}" type="sibTrans" cxnId="{52B15AEF-DC5F-42E5-ACA8-E7B9D5ABFED5}">
      <dgm:prSet/>
      <dgm:spPr/>
      <dgm:t>
        <a:bodyPr/>
        <a:lstStyle/>
        <a:p>
          <a:endParaRPr lang="en-US"/>
        </a:p>
      </dgm:t>
    </dgm:pt>
    <dgm:pt modelId="{C4325B1C-9A4F-443C-B061-8A3EF30B88A0}">
      <dgm:prSet phldrT="[Text]"/>
      <dgm:spPr/>
      <dgm:t>
        <a:bodyPr/>
        <a:lstStyle/>
        <a:p>
          <a:r>
            <a:rPr lang="en-US" b="1" dirty="0" smtClean="0"/>
            <a:t>Restructuring</a:t>
          </a:r>
          <a:endParaRPr lang="en-US" b="1" dirty="0"/>
        </a:p>
      </dgm:t>
    </dgm:pt>
    <dgm:pt modelId="{82D47577-AE21-4600-A189-91CC0A97D086}" type="parTrans" cxnId="{74BAA0E5-44E7-4CC3-9C61-83CF650E254F}">
      <dgm:prSet/>
      <dgm:spPr/>
      <dgm:t>
        <a:bodyPr/>
        <a:lstStyle/>
        <a:p>
          <a:endParaRPr lang="en-US"/>
        </a:p>
      </dgm:t>
    </dgm:pt>
    <dgm:pt modelId="{E855E8BF-2E21-40B0-AE8F-3F6A32B02E08}" type="sibTrans" cxnId="{74BAA0E5-44E7-4CC3-9C61-83CF650E254F}">
      <dgm:prSet/>
      <dgm:spPr/>
      <dgm:t>
        <a:bodyPr/>
        <a:lstStyle/>
        <a:p>
          <a:endParaRPr lang="en-US"/>
        </a:p>
      </dgm:t>
    </dgm:pt>
    <dgm:pt modelId="{15E812A2-6D0B-414E-8331-832BB3D808F8}">
      <dgm:prSet phldrT="[Text]"/>
      <dgm:spPr/>
      <dgm:t>
        <a:bodyPr/>
        <a:lstStyle/>
        <a:p>
          <a:r>
            <a:rPr lang="en-US" b="1" dirty="0" smtClean="0"/>
            <a:t>Base Statistics</a:t>
          </a:r>
          <a:endParaRPr lang="en-US" b="1" dirty="0"/>
        </a:p>
      </dgm:t>
    </dgm:pt>
    <dgm:pt modelId="{9EC5D765-4725-4C0E-A801-D7AC58B19535}" type="parTrans" cxnId="{109A498D-4D18-4741-8712-3BB9300A8DF1}">
      <dgm:prSet/>
      <dgm:spPr/>
      <dgm:t>
        <a:bodyPr/>
        <a:lstStyle/>
        <a:p>
          <a:endParaRPr lang="en-US"/>
        </a:p>
      </dgm:t>
    </dgm:pt>
    <dgm:pt modelId="{5B23A765-F7C5-4A85-ADED-EC252798E07C}" type="sibTrans" cxnId="{109A498D-4D18-4741-8712-3BB9300A8DF1}">
      <dgm:prSet/>
      <dgm:spPr/>
      <dgm:t>
        <a:bodyPr/>
        <a:lstStyle/>
        <a:p>
          <a:endParaRPr lang="en-US"/>
        </a:p>
      </dgm:t>
    </dgm:pt>
    <dgm:pt modelId="{DF0D9D95-684A-4DD5-80F5-70A8C68F1D13}">
      <dgm:prSet phldrT="[Text]"/>
      <dgm:spPr/>
      <dgm:t>
        <a:bodyPr/>
        <a:lstStyle/>
        <a:p>
          <a:r>
            <a:rPr lang="en-US" b="1" dirty="0" smtClean="0"/>
            <a:t>Aggregated Climatology Datasets</a:t>
          </a:r>
          <a:endParaRPr lang="en-US" b="1" dirty="0"/>
        </a:p>
      </dgm:t>
    </dgm:pt>
    <dgm:pt modelId="{8F81355A-8F46-49FC-B5C6-B9C047589A47}" type="parTrans" cxnId="{C104EAA3-93A8-4F62-B90B-8ADDE1D364E1}">
      <dgm:prSet/>
      <dgm:spPr/>
      <dgm:t>
        <a:bodyPr/>
        <a:lstStyle/>
        <a:p>
          <a:endParaRPr lang="en-US"/>
        </a:p>
      </dgm:t>
    </dgm:pt>
    <dgm:pt modelId="{BCFA0AB3-2478-4A87-9EED-5B4716091A3B}" type="sibTrans" cxnId="{C104EAA3-93A8-4F62-B90B-8ADDE1D364E1}">
      <dgm:prSet/>
      <dgm:spPr/>
      <dgm:t>
        <a:bodyPr/>
        <a:lstStyle/>
        <a:p>
          <a:endParaRPr lang="en-US"/>
        </a:p>
      </dgm:t>
    </dgm:pt>
    <dgm:pt modelId="{A5F0F26B-CA35-49AE-A9A3-9DEFB6505774}">
      <dgm:prSet phldrT="[Text]"/>
      <dgm:spPr/>
      <dgm:t>
        <a:bodyPr/>
        <a:lstStyle/>
        <a:p>
          <a:r>
            <a:rPr lang="en-US" b="1" dirty="0" smtClean="0"/>
            <a:t>Evaluation Datasets</a:t>
          </a:r>
          <a:endParaRPr lang="en-US" b="1" dirty="0"/>
        </a:p>
      </dgm:t>
    </dgm:pt>
    <dgm:pt modelId="{48AD020F-D177-4781-80BE-ED1731BF61AF}" type="parTrans" cxnId="{3E9F28E2-0F5F-4B5E-AD2A-5202ACE22F28}">
      <dgm:prSet/>
      <dgm:spPr/>
      <dgm:t>
        <a:bodyPr/>
        <a:lstStyle/>
        <a:p>
          <a:endParaRPr lang="en-US"/>
        </a:p>
      </dgm:t>
    </dgm:pt>
    <dgm:pt modelId="{D429B702-9D6E-42D2-9CDB-0BADADB37406}" type="sibTrans" cxnId="{3E9F28E2-0F5F-4B5E-AD2A-5202ACE22F28}">
      <dgm:prSet/>
      <dgm:spPr/>
      <dgm:t>
        <a:bodyPr/>
        <a:lstStyle/>
        <a:p>
          <a:endParaRPr lang="en-US"/>
        </a:p>
      </dgm:t>
    </dgm:pt>
    <dgm:pt modelId="{D82F20E9-2CEA-4BFC-9B4B-FBC07058E2E8}">
      <dgm:prSet/>
      <dgm:spPr/>
      <dgm:t>
        <a:bodyPr/>
        <a:lstStyle/>
        <a:p>
          <a:r>
            <a:rPr lang="en-US" b="1" dirty="0" smtClean="0"/>
            <a:t>4.4 GB files of 30 years of daily data:</a:t>
          </a:r>
        </a:p>
        <a:p>
          <a:r>
            <a:rPr lang="en-US" dirty="0" smtClean="0"/>
            <a:t>-Temperature</a:t>
          </a:r>
        </a:p>
        <a:p>
          <a:r>
            <a:rPr lang="en-US" dirty="0" smtClean="0"/>
            <a:t>-Max Temp</a:t>
          </a:r>
        </a:p>
        <a:p>
          <a:r>
            <a:rPr lang="en-US" dirty="0" smtClean="0"/>
            <a:t>-Min Temp</a:t>
          </a:r>
        </a:p>
        <a:p>
          <a:r>
            <a:rPr lang="en-US" dirty="0" smtClean="0"/>
            <a:t>-Precipitation</a:t>
          </a:r>
        </a:p>
        <a:p>
          <a:r>
            <a:rPr lang="en-US" dirty="0" smtClean="0"/>
            <a:t>-Diurnal Temperature Range</a:t>
          </a:r>
          <a:endParaRPr lang="en-US" dirty="0"/>
        </a:p>
      </dgm:t>
    </dgm:pt>
    <dgm:pt modelId="{42577A9E-A4C4-4723-A6AC-0E10A0354C6C}" type="parTrans" cxnId="{97B4C20B-6EC0-4155-A417-DBFF78FCA526}">
      <dgm:prSet/>
      <dgm:spPr/>
      <dgm:t>
        <a:bodyPr/>
        <a:lstStyle/>
        <a:p>
          <a:endParaRPr lang="en-US"/>
        </a:p>
      </dgm:t>
    </dgm:pt>
    <dgm:pt modelId="{A737990E-5DB6-4DAE-B7FB-A6CE1C239349}" type="sibTrans" cxnId="{97B4C20B-6EC0-4155-A417-DBFF78FCA526}">
      <dgm:prSet/>
      <dgm:spPr/>
      <dgm:t>
        <a:bodyPr/>
        <a:lstStyle/>
        <a:p>
          <a:endParaRPr lang="en-US"/>
        </a:p>
      </dgm:t>
    </dgm:pt>
    <dgm:pt modelId="{8BF943F2-011C-40C5-A262-698923D7386B}">
      <dgm:prSet/>
      <dgm:spPr/>
      <dgm:t>
        <a:bodyPr/>
        <a:lstStyle/>
        <a:p>
          <a:r>
            <a:rPr lang="en-US" b="1" dirty="0" smtClean="0"/>
            <a:t>Restructure daily data into period x day:</a:t>
          </a:r>
        </a:p>
        <a:p>
          <a:r>
            <a:rPr lang="en-US" b="0" dirty="0" smtClean="0"/>
            <a:t>-Monthly</a:t>
          </a:r>
        </a:p>
        <a:p>
          <a:r>
            <a:rPr lang="en-US" b="0" dirty="0" smtClean="0"/>
            <a:t>-Seasonal</a:t>
          </a:r>
        </a:p>
        <a:p>
          <a:r>
            <a:rPr lang="en-US" b="0" dirty="0" smtClean="0"/>
            <a:t>-Annual</a:t>
          </a:r>
        </a:p>
        <a:p>
          <a:r>
            <a:rPr lang="en-US" b="0" dirty="0" smtClean="0"/>
            <a:t>-Decadal</a:t>
          </a:r>
        </a:p>
        <a:p>
          <a:endParaRPr lang="en-US" b="0" dirty="0" smtClean="0"/>
        </a:p>
        <a:p>
          <a:r>
            <a:rPr lang="en-US" b="1" dirty="0" smtClean="0"/>
            <a:t>Timing:</a:t>
          </a:r>
        </a:p>
        <a:p>
          <a:r>
            <a:rPr lang="en-US" b="1" dirty="0" smtClean="0"/>
            <a:t>18 min</a:t>
          </a:r>
        </a:p>
      </dgm:t>
    </dgm:pt>
    <dgm:pt modelId="{E60FB84E-D509-43B9-82A3-F64A86F871B9}" type="parTrans" cxnId="{E8230E12-D0EE-4482-8E4E-D2AC955409A3}">
      <dgm:prSet/>
      <dgm:spPr/>
      <dgm:t>
        <a:bodyPr/>
        <a:lstStyle/>
        <a:p>
          <a:endParaRPr lang="en-US"/>
        </a:p>
      </dgm:t>
    </dgm:pt>
    <dgm:pt modelId="{1E4FE353-6DEC-40FF-BD3F-F99D8F8C0A7F}" type="sibTrans" cxnId="{E8230E12-D0EE-4482-8E4E-D2AC955409A3}">
      <dgm:prSet/>
      <dgm:spPr/>
      <dgm:t>
        <a:bodyPr/>
        <a:lstStyle/>
        <a:p>
          <a:endParaRPr lang="en-US"/>
        </a:p>
      </dgm:t>
    </dgm:pt>
    <dgm:pt modelId="{F73F899C-2E30-430B-9740-02A220FC23D8}">
      <dgm:prSet/>
      <dgm:spPr/>
      <dgm:t>
        <a:bodyPr/>
        <a:lstStyle/>
        <a:p>
          <a:r>
            <a:rPr lang="en-US" b="1" dirty="0" smtClean="0"/>
            <a:t>Compute base statistics for each period:</a:t>
          </a:r>
        </a:p>
        <a:p>
          <a:r>
            <a:rPr lang="en-US" b="0" dirty="0" smtClean="0"/>
            <a:t>Mean/max/min</a:t>
          </a:r>
        </a:p>
        <a:p>
          <a:r>
            <a:rPr lang="en-US" b="0" dirty="0" smtClean="0"/>
            <a:t>-Sum (</a:t>
          </a:r>
          <a:r>
            <a:rPr lang="en-US" b="0" dirty="0" err="1" smtClean="0"/>
            <a:t>precip</a:t>
          </a:r>
          <a:r>
            <a:rPr lang="en-US" b="0" dirty="0" smtClean="0"/>
            <a:t>)</a:t>
          </a:r>
        </a:p>
        <a:p>
          <a:r>
            <a:rPr lang="en-US" b="0" dirty="0" smtClean="0"/>
            <a:t>-Extreme Indices</a:t>
          </a:r>
        </a:p>
        <a:p>
          <a:r>
            <a:rPr lang="en-US" b="0" dirty="0" smtClean="0"/>
            <a:t>-Counts of threshold-based indices</a:t>
          </a:r>
        </a:p>
        <a:p>
          <a:r>
            <a:rPr lang="en-US" b="1" dirty="0" smtClean="0"/>
            <a:t>Timing:</a:t>
          </a:r>
        </a:p>
        <a:p>
          <a:r>
            <a:rPr lang="en-US" b="1" dirty="0" smtClean="0"/>
            <a:t>44 min</a:t>
          </a:r>
        </a:p>
      </dgm:t>
    </dgm:pt>
    <dgm:pt modelId="{7DCD10E8-C89D-496B-8A57-A871B217718B}" type="parTrans" cxnId="{502432B6-8549-4B25-822B-EC6D79180432}">
      <dgm:prSet/>
      <dgm:spPr/>
      <dgm:t>
        <a:bodyPr/>
        <a:lstStyle/>
        <a:p>
          <a:endParaRPr lang="en-US"/>
        </a:p>
      </dgm:t>
    </dgm:pt>
    <dgm:pt modelId="{F0F67C3C-F56D-4EEC-BA34-1E828FC1D09A}" type="sibTrans" cxnId="{502432B6-8549-4B25-822B-EC6D79180432}">
      <dgm:prSet/>
      <dgm:spPr/>
      <dgm:t>
        <a:bodyPr/>
        <a:lstStyle/>
        <a:p>
          <a:endParaRPr lang="en-US"/>
        </a:p>
      </dgm:t>
    </dgm:pt>
    <dgm:pt modelId="{F6B334DA-698A-4620-8E79-28C22BB62A2D}">
      <dgm:prSet/>
      <dgm:spPr/>
      <dgm:t>
        <a:bodyPr/>
        <a:lstStyle/>
        <a:p>
          <a:r>
            <a:rPr lang="en-US" b="1" dirty="0" smtClean="0"/>
            <a:t>Compute period statistics:</a:t>
          </a:r>
        </a:p>
        <a:p>
          <a:r>
            <a:rPr lang="en-US" b="1" dirty="0" smtClean="0"/>
            <a:t>-</a:t>
          </a:r>
          <a:r>
            <a:rPr lang="en-US" b="0" dirty="0" smtClean="0"/>
            <a:t>Period mean</a:t>
          </a:r>
          <a:endParaRPr lang="en-US" b="1" dirty="0" smtClean="0"/>
        </a:p>
        <a:p>
          <a:r>
            <a:rPr lang="en-US" dirty="0" smtClean="0"/>
            <a:t>-Standard deviation</a:t>
          </a:r>
        </a:p>
        <a:p>
          <a:r>
            <a:rPr lang="en-US" dirty="0" smtClean="0"/>
            <a:t>-Period </a:t>
          </a:r>
          <a:r>
            <a:rPr lang="en-US" dirty="0" err="1" smtClean="0"/>
            <a:t>quantiles</a:t>
          </a:r>
          <a:r>
            <a:rPr lang="en-US" dirty="0" smtClean="0"/>
            <a:t> (p5, p10, p25, p50, p75, p90, p95)</a:t>
          </a:r>
        </a:p>
        <a:p>
          <a:r>
            <a:rPr lang="en-US" dirty="0" smtClean="0"/>
            <a:t>-</a:t>
          </a:r>
          <a:r>
            <a:rPr lang="en-US" dirty="0" err="1" smtClean="0"/>
            <a:t>BioClim</a:t>
          </a:r>
          <a:r>
            <a:rPr lang="en-US" dirty="0" smtClean="0"/>
            <a:t> indices</a:t>
          </a:r>
        </a:p>
        <a:p>
          <a:endParaRPr lang="en-US" dirty="0" smtClean="0"/>
        </a:p>
        <a:p>
          <a:r>
            <a:rPr lang="en-US" b="1" dirty="0" smtClean="0"/>
            <a:t>Timing:</a:t>
          </a:r>
        </a:p>
        <a:p>
          <a:r>
            <a:rPr lang="en-US" b="1" dirty="0" smtClean="0"/>
            <a:t>4 min</a:t>
          </a:r>
          <a:endParaRPr lang="en-US" b="1" dirty="0"/>
        </a:p>
      </dgm:t>
    </dgm:pt>
    <dgm:pt modelId="{78288B98-0B9E-4410-B9D2-CCC6DAE3953A}" type="parTrans" cxnId="{7969EC5B-B33B-40AD-AD16-86727044A321}">
      <dgm:prSet/>
      <dgm:spPr/>
      <dgm:t>
        <a:bodyPr/>
        <a:lstStyle/>
        <a:p>
          <a:endParaRPr lang="en-US"/>
        </a:p>
      </dgm:t>
    </dgm:pt>
    <dgm:pt modelId="{C4BDC7B3-BBF8-4317-ADDC-5A0C8B19E7C4}" type="sibTrans" cxnId="{7969EC5B-B33B-40AD-AD16-86727044A321}">
      <dgm:prSet/>
      <dgm:spPr/>
      <dgm:t>
        <a:bodyPr/>
        <a:lstStyle/>
        <a:p>
          <a:endParaRPr lang="en-US"/>
        </a:p>
      </dgm:t>
    </dgm:pt>
    <dgm:pt modelId="{9CD81AC5-D14E-44B9-AB80-300B0BEA897E}">
      <dgm:prSet/>
      <dgm:spPr/>
      <dgm:t>
        <a:bodyPr/>
        <a:lstStyle/>
        <a:p>
          <a:r>
            <a:rPr lang="en-US" b="1" dirty="0" smtClean="0"/>
            <a:t>Output individual datasets, visualizations, and XML metadata</a:t>
          </a:r>
        </a:p>
        <a:p>
          <a:r>
            <a:rPr lang="en-US" b="0" dirty="0" smtClean="0"/>
            <a:t>-1587 datasets</a:t>
          </a:r>
        </a:p>
        <a:p>
          <a:r>
            <a:rPr lang="en-US" b="0" dirty="0" smtClean="0"/>
            <a:t>-CF-conforming </a:t>
          </a:r>
          <a:r>
            <a:rPr lang="en-US" b="0" dirty="0" err="1" smtClean="0"/>
            <a:t>NetCDF</a:t>
          </a:r>
          <a:r>
            <a:rPr lang="en-US" b="0" dirty="0" smtClean="0"/>
            <a:t> output</a:t>
          </a:r>
        </a:p>
        <a:p>
          <a:r>
            <a:rPr lang="en-US" b="0" dirty="0" smtClean="0"/>
            <a:t>-Full image metadata with data provenance information</a:t>
          </a:r>
        </a:p>
        <a:p>
          <a:r>
            <a:rPr lang="en-US" b="0" dirty="0" smtClean="0"/>
            <a:t>-Visualization with customized color maps</a:t>
          </a:r>
        </a:p>
        <a:p>
          <a:endParaRPr lang="en-US" b="0" dirty="0" smtClean="0"/>
        </a:p>
        <a:p>
          <a:r>
            <a:rPr lang="en-US" b="1" dirty="0" smtClean="0"/>
            <a:t>Timing:</a:t>
          </a:r>
        </a:p>
        <a:p>
          <a:r>
            <a:rPr lang="en-US" b="1" dirty="0" smtClean="0"/>
            <a:t>~90 min</a:t>
          </a:r>
          <a:endParaRPr lang="en-US" b="1" dirty="0"/>
        </a:p>
      </dgm:t>
    </dgm:pt>
    <dgm:pt modelId="{5DC2C761-D968-4C90-B8F0-FEBC0497D2A4}" type="parTrans" cxnId="{263665CC-CE33-4C8F-AAC2-FA2B3F18D8B6}">
      <dgm:prSet/>
      <dgm:spPr/>
      <dgm:t>
        <a:bodyPr/>
        <a:lstStyle/>
        <a:p>
          <a:endParaRPr lang="en-US"/>
        </a:p>
      </dgm:t>
    </dgm:pt>
    <dgm:pt modelId="{2011AD7D-ED04-499B-B22E-6A51D1B47010}" type="sibTrans" cxnId="{263665CC-CE33-4C8F-AAC2-FA2B3F18D8B6}">
      <dgm:prSet/>
      <dgm:spPr/>
      <dgm:t>
        <a:bodyPr/>
        <a:lstStyle/>
        <a:p>
          <a:endParaRPr lang="en-US"/>
        </a:p>
      </dgm:t>
    </dgm:pt>
    <dgm:pt modelId="{225D7E08-D05C-465E-9136-4AC533B2300B}">
      <dgm:prSet/>
      <dgm:spPr/>
      <dgm:t>
        <a:bodyPr/>
        <a:lstStyle/>
        <a:p>
          <a:r>
            <a:rPr lang="en-US" b="1" dirty="0" smtClean="0"/>
            <a:t>Comparison Datasets</a:t>
          </a:r>
          <a:endParaRPr lang="en-US" b="1" dirty="0"/>
        </a:p>
      </dgm:t>
    </dgm:pt>
    <dgm:pt modelId="{8A22D6B4-C600-477A-AA52-A5FF010A98DF}" type="parTrans" cxnId="{E04A9C1C-69E3-45E2-BDBC-03DA730503EB}">
      <dgm:prSet/>
      <dgm:spPr/>
      <dgm:t>
        <a:bodyPr/>
        <a:lstStyle/>
        <a:p>
          <a:endParaRPr lang="en-US"/>
        </a:p>
      </dgm:t>
    </dgm:pt>
    <dgm:pt modelId="{D9F53BCF-9544-46EA-BA9C-CB34F046783C}" type="sibTrans" cxnId="{E04A9C1C-69E3-45E2-BDBC-03DA730503EB}">
      <dgm:prSet/>
      <dgm:spPr/>
      <dgm:t>
        <a:bodyPr/>
        <a:lstStyle/>
        <a:p>
          <a:endParaRPr lang="en-US"/>
        </a:p>
      </dgm:t>
    </dgm:pt>
    <dgm:pt modelId="{2FCDDACC-3E48-461E-A77A-F3CE832F18E0}">
      <dgm:prSet/>
      <dgm:spPr/>
      <dgm:t>
        <a:bodyPr/>
        <a:lstStyle/>
        <a:p>
          <a:r>
            <a:rPr lang="en-US" b="1" dirty="0" smtClean="0"/>
            <a:t>Compute comparison datasets </a:t>
          </a:r>
        </a:p>
        <a:p>
          <a:endParaRPr lang="en-US" b="1" dirty="0" smtClean="0"/>
        </a:p>
        <a:p>
          <a:r>
            <a:rPr lang="en-US" b="1" dirty="0" smtClean="0"/>
            <a:t>3 protocols:</a:t>
          </a:r>
        </a:p>
        <a:p>
          <a:r>
            <a:rPr lang="en-US" b="1" dirty="0" smtClean="0"/>
            <a:t>-</a:t>
          </a:r>
          <a:r>
            <a:rPr lang="en-US" b="0" dirty="0" smtClean="0"/>
            <a:t> Observations</a:t>
          </a:r>
        </a:p>
        <a:p>
          <a:r>
            <a:rPr lang="en-US" b="0" dirty="0" smtClean="0"/>
            <a:t>- Perfect model</a:t>
          </a:r>
        </a:p>
        <a:p>
          <a:r>
            <a:rPr lang="en-US" b="1" dirty="0" smtClean="0"/>
            <a:t>-</a:t>
          </a:r>
          <a:r>
            <a:rPr lang="en-US" b="0" dirty="0" smtClean="0"/>
            <a:t>Idealized scenarios</a:t>
          </a:r>
        </a:p>
        <a:p>
          <a:endParaRPr lang="en-US" b="1" dirty="0" smtClean="0"/>
        </a:p>
        <a:p>
          <a:r>
            <a:rPr lang="en-US" b="1" dirty="0" smtClean="0"/>
            <a:t>Current metric:</a:t>
          </a:r>
        </a:p>
        <a:p>
          <a:r>
            <a:rPr lang="en-US" b="1" dirty="0" smtClean="0"/>
            <a:t>-</a:t>
          </a:r>
          <a:r>
            <a:rPr lang="en-US" b="0" dirty="0" smtClean="0"/>
            <a:t>Bias</a:t>
          </a:r>
        </a:p>
        <a:p>
          <a:endParaRPr lang="en-US" b="0" dirty="0" smtClean="0"/>
        </a:p>
        <a:p>
          <a:r>
            <a:rPr lang="en-US" b="1" dirty="0" smtClean="0"/>
            <a:t>Future metrics:</a:t>
          </a:r>
        </a:p>
        <a:p>
          <a:r>
            <a:rPr lang="en-US" b="0" dirty="0" smtClean="0"/>
            <a:t>RMSE</a:t>
          </a:r>
        </a:p>
        <a:p>
          <a:endParaRPr lang="en-US" b="0" dirty="0" smtClean="0"/>
        </a:p>
        <a:p>
          <a:r>
            <a:rPr lang="en-US" b="1" dirty="0" smtClean="0"/>
            <a:t>Timing:</a:t>
          </a:r>
        </a:p>
        <a:p>
          <a:r>
            <a:rPr lang="en-US" b="1" dirty="0" smtClean="0"/>
            <a:t>~90 min – 270 min</a:t>
          </a:r>
        </a:p>
      </dgm:t>
    </dgm:pt>
    <dgm:pt modelId="{C57CAAC6-3A24-4A2E-8E4D-0ABF52A516D1}" type="parTrans" cxnId="{CF661DF9-508E-416C-A36D-D3B1B31A5E94}">
      <dgm:prSet/>
      <dgm:spPr/>
      <dgm:t>
        <a:bodyPr/>
        <a:lstStyle/>
        <a:p>
          <a:endParaRPr lang="en-US"/>
        </a:p>
      </dgm:t>
    </dgm:pt>
    <dgm:pt modelId="{BC178E26-B1DA-4EEC-BBBF-83BCEBB145A2}" type="sibTrans" cxnId="{CF661DF9-508E-416C-A36D-D3B1B31A5E94}">
      <dgm:prSet/>
      <dgm:spPr/>
      <dgm:t>
        <a:bodyPr/>
        <a:lstStyle/>
        <a:p>
          <a:endParaRPr lang="en-US"/>
        </a:p>
      </dgm:t>
    </dgm:pt>
    <dgm:pt modelId="{51A76957-3FC8-4553-85A5-E6B4804ADCC4}" type="pres">
      <dgm:prSet presAssocID="{CD254783-AF27-464D-9820-E4C606EE630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D84413-D934-49BC-BABD-CF0FCFC62405}" type="pres">
      <dgm:prSet presAssocID="{225D7E08-D05C-465E-9136-4AC533B2300B}" presName="ChildAccent6" presStyleCnt="0"/>
      <dgm:spPr/>
    </dgm:pt>
    <dgm:pt modelId="{EF1329E4-F0BB-4A74-804D-6460E8407B42}" type="pres">
      <dgm:prSet presAssocID="{225D7E08-D05C-465E-9136-4AC533B2300B}" presName="ChildAccent" presStyleLbl="alignImgPlace1" presStyleIdx="0" presStyleCnt="6" custLinFactNeighborY="525"/>
      <dgm:spPr/>
      <dgm:t>
        <a:bodyPr/>
        <a:lstStyle/>
        <a:p>
          <a:endParaRPr lang="en-US"/>
        </a:p>
      </dgm:t>
    </dgm:pt>
    <dgm:pt modelId="{44A79392-4002-4AB0-A496-41AA2F174254}" type="pres">
      <dgm:prSet presAssocID="{225D7E08-D05C-465E-9136-4AC533B2300B}" presName="Child6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93F7-5F00-48D1-9452-A6041EBBD02C}" type="pres">
      <dgm:prSet presAssocID="{225D7E08-D05C-465E-9136-4AC533B2300B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15A3-6F98-49AA-80FA-915C9249007C}" type="pres">
      <dgm:prSet presAssocID="{A5F0F26B-CA35-49AE-A9A3-9DEFB6505774}" presName="ChildAccent5" presStyleCnt="0"/>
      <dgm:spPr/>
    </dgm:pt>
    <dgm:pt modelId="{04BF1C10-8375-4CAB-B42E-DB8CB622F86C}" type="pres">
      <dgm:prSet presAssocID="{A5F0F26B-CA35-49AE-A9A3-9DEFB6505774}" presName="ChildAccent" presStyleLbl="alignImgPlace1" presStyleIdx="1" presStyleCnt="6"/>
      <dgm:spPr/>
      <dgm:t>
        <a:bodyPr/>
        <a:lstStyle/>
        <a:p>
          <a:endParaRPr lang="en-US"/>
        </a:p>
      </dgm:t>
    </dgm:pt>
    <dgm:pt modelId="{C4DC9F82-790E-4D08-B40B-4DD4DDD91D60}" type="pres">
      <dgm:prSet presAssocID="{A5F0F26B-CA35-49AE-A9A3-9DEFB6505774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6652D-093B-4E4E-8782-99F4677E4C8F}" type="pres">
      <dgm:prSet presAssocID="{A5F0F26B-CA35-49AE-A9A3-9DEFB6505774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B1093-6F89-4685-804B-A8DC9D45BE9D}" type="pres">
      <dgm:prSet presAssocID="{DF0D9D95-684A-4DD5-80F5-70A8C68F1D13}" presName="ChildAccent4" presStyleCnt="0"/>
      <dgm:spPr/>
    </dgm:pt>
    <dgm:pt modelId="{0E710EF4-C8B5-4334-B40C-E054EE0411B8}" type="pres">
      <dgm:prSet presAssocID="{DF0D9D95-684A-4DD5-80F5-70A8C68F1D13}" presName="ChildAccent" presStyleLbl="alignImgPlace1" presStyleIdx="2" presStyleCnt="6" custLinFactNeighborY="1219"/>
      <dgm:spPr/>
      <dgm:t>
        <a:bodyPr/>
        <a:lstStyle/>
        <a:p>
          <a:endParaRPr lang="en-US"/>
        </a:p>
      </dgm:t>
    </dgm:pt>
    <dgm:pt modelId="{355CF88B-E25D-4D19-BE4B-4B1CE9A30394}" type="pres">
      <dgm:prSet presAssocID="{DF0D9D95-684A-4DD5-80F5-70A8C68F1D1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907FC-E37E-47A2-97B6-7CCB5FD326D1}" type="pres">
      <dgm:prSet presAssocID="{DF0D9D95-684A-4DD5-80F5-70A8C68F1D13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09E34-E8C0-4878-A6D9-B346EB273215}" type="pres">
      <dgm:prSet presAssocID="{15E812A2-6D0B-414E-8331-832BB3D808F8}" presName="ChildAccent3" presStyleCnt="0"/>
      <dgm:spPr/>
    </dgm:pt>
    <dgm:pt modelId="{C9FC73C0-E3A3-4298-85B3-874C3921644A}" type="pres">
      <dgm:prSet presAssocID="{15E812A2-6D0B-414E-8331-832BB3D808F8}" presName="ChildAccent" presStyleLbl="alignImgPlace1" presStyleIdx="3" presStyleCnt="6"/>
      <dgm:spPr/>
      <dgm:t>
        <a:bodyPr/>
        <a:lstStyle/>
        <a:p>
          <a:endParaRPr lang="en-US"/>
        </a:p>
      </dgm:t>
    </dgm:pt>
    <dgm:pt modelId="{987626AF-2946-4740-80E4-2206B10BC5D3}" type="pres">
      <dgm:prSet presAssocID="{15E812A2-6D0B-414E-8331-832BB3D808F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9C319-94F5-474A-9E62-6969B99771D4}" type="pres">
      <dgm:prSet presAssocID="{15E812A2-6D0B-414E-8331-832BB3D808F8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A58F-743C-4779-AFF7-FC938D3E8D3E}" type="pres">
      <dgm:prSet presAssocID="{C4325B1C-9A4F-443C-B061-8A3EF30B88A0}" presName="ChildAccent2" presStyleCnt="0"/>
      <dgm:spPr/>
    </dgm:pt>
    <dgm:pt modelId="{BC3CBA14-0390-47DA-809D-BEF8C1482FFD}" type="pres">
      <dgm:prSet presAssocID="{C4325B1C-9A4F-443C-B061-8A3EF30B88A0}" presName="ChildAccent" presStyleLbl="alignImgPlace1" presStyleIdx="4" presStyleCnt="6"/>
      <dgm:spPr/>
      <dgm:t>
        <a:bodyPr/>
        <a:lstStyle/>
        <a:p>
          <a:endParaRPr lang="en-US"/>
        </a:p>
      </dgm:t>
    </dgm:pt>
    <dgm:pt modelId="{B1F01AC8-3529-4448-BF02-0D669858FC8B}" type="pres">
      <dgm:prSet presAssocID="{C4325B1C-9A4F-443C-B061-8A3EF30B88A0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BA12-5F6A-4F95-8386-C19E0C87D618}" type="pres">
      <dgm:prSet presAssocID="{C4325B1C-9A4F-443C-B061-8A3EF30B88A0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9776-6CD4-4BF4-A457-4B7091E1E226}" type="pres">
      <dgm:prSet presAssocID="{76A2A020-0C22-4A7D-A4BC-5B4A644D3D4F}" presName="ChildAccent1" presStyleCnt="0"/>
      <dgm:spPr/>
    </dgm:pt>
    <dgm:pt modelId="{2B8DDE16-D9AF-41A1-A904-A7DF955B5EE9}" type="pres">
      <dgm:prSet presAssocID="{76A2A020-0C22-4A7D-A4BC-5B4A644D3D4F}" presName="ChildAccent" presStyleLbl="alignImgPlace1" presStyleIdx="5" presStyleCnt="6"/>
      <dgm:spPr/>
      <dgm:t>
        <a:bodyPr/>
        <a:lstStyle/>
        <a:p>
          <a:endParaRPr lang="en-US"/>
        </a:p>
      </dgm:t>
    </dgm:pt>
    <dgm:pt modelId="{F88A8253-3C42-4B01-8F48-729AE460716B}" type="pres">
      <dgm:prSet presAssocID="{76A2A020-0C22-4A7D-A4BC-5B4A644D3D4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41752-1DD9-4716-9F61-FF1E2D5D4181}" type="pres">
      <dgm:prSet presAssocID="{76A2A020-0C22-4A7D-A4BC-5B4A644D3D4F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577EB-FC0C-4B35-BBA0-A1D9595B1D96}" type="presOf" srcId="{9CD81AC5-D14E-44B9-AB80-300B0BEA897E}" destId="{C4DC9F82-790E-4D08-B40B-4DD4DDD91D60}" srcOrd="1" destOrd="0" presId="urn:microsoft.com/office/officeart/2011/layout/InterconnectedBlockProcess"/>
    <dgm:cxn modelId="{FA29B3BC-F95C-45C2-9AC3-92351C849552}" type="presOf" srcId="{C4325B1C-9A4F-443C-B061-8A3EF30B88A0}" destId="{5670BA12-5F6A-4F95-8386-C19E0C87D618}" srcOrd="0" destOrd="0" presId="urn:microsoft.com/office/officeart/2011/layout/InterconnectedBlockProcess"/>
    <dgm:cxn modelId="{62176EA8-ED9C-46F5-81B2-4E35865BE31E}" type="presOf" srcId="{8BF943F2-011C-40C5-A262-698923D7386B}" destId="{B1F01AC8-3529-4448-BF02-0D669858FC8B}" srcOrd="1" destOrd="0" presId="urn:microsoft.com/office/officeart/2011/layout/InterconnectedBlockProcess"/>
    <dgm:cxn modelId="{11786FD7-BCEB-48BC-9D32-A24F8218BE46}" type="presOf" srcId="{F6B334DA-698A-4620-8E79-28C22BB62A2D}" destId="{0E710EF4-C8B5-4334-B40C-E054EE0411B8}" srcOrd="0" destOrd="0" presId="urn:microsoft.com/office/officeart/2011/layout/InterconnectedBlockProcess"/>
    <dgm:cxn modelId="{911F8F41-03BD-477D-821A-88999366B5EA}" type="presOf" srcId="{76A2A020-0C22-4A7D-A4BC-5B4A644D3D4F}" destId="{8A741752-1DD9-4716-9F61-FF1E2D5D4181}" srcOrd="0" destOrd="0" presId="urn:microsoft.com/office/officeart/2011/layout/InterconnectedBlockProcess"/>
    <dgm:cxn modelId="{52B15AEF-DC5F-42E5-ACA8-E7B9D5ABFED5}" srcId="{CD254783-AF27-464D-9820-E4C606EE6303}" destId="{76A2A020-0C22-4A7D-A4BC-5B4A644D3D4F}" srcOrd="0" destOrd="0" parTransId="{C3347BE2-2DC3-4323-8DA4-598E655AB2B4}" sibTransId="{0AED0E46-A9A8-4279-A105-5AF674E59150}"/>
    <dgm:cxn modelId="{487F43B8-470F-4723-92BA-73CA492CC45E}" type="presOf" srcId="{2FCDDACC-3E48-461E-A77A-F3CE832F18E0}" destId="{EF1329E4-F0BB-4A74-804D-6460E8407B42}" srcOrd="0" destOrd="0" presId="urn:microsoft.com/office/officeart/2011/layout/InterconnectedBlockProcess"/>
    <dgm:cxn modelId="{263665CC-CE33-4C8F-AAC2-FA2B3F18D8B6}" srcId="{A5F0F26B-CA35-49AE-A9A3-9DEFB6505774}" destId="{9CD81AC5-D14E-44B9-AB80-300B0BEA897E}" srcOrd="0" destOrd="0" parTransId="{5DC2C761-D968-4C90-B8F0-FEBC0497D2A4}" sibTransId="{2011AD7D-ED04-499B-B22E-6A51D1B47010}"/>
    <dgm:cxn modelId="{09095E35-0872-4577-B5AF-F6B9588AC526}" type="presOf" srcId="{DF0D9D95-684A-4DD5-80F5-70A8C68F1D13}" destId="{670907FC-E37E-47A2-97B6-7CCB5FD326D1}" srcOrd="0" destOrd="0" presId="urn:microsoft.com/office/officeart/2011/layout/InterconnectedBlockProcess"/>
    <dgm:cxn modelId="{CF661DF9-508E-416C-A36D-D3B1B31A5E94}" srcId="{225D7E08-D05C-465E-9136-4AC533B2300B}" destId="{2FCDDACC-3E48-461E-A77A-F3CE832F18E0}" srcOrd="0" destOrd="0" parTransId="{C57CAAC6-3A24-4A2E-8E4D-0ABF52A516D1}" sibTransId="{BC178E26-B1DA-4EEC-BBBF-83BCEBB145A2}"/>
    <dgm:cxn modelId="{7969EC5B-B33B-40AD-AD16-86727044A321}" srcId="{DF0D9D95-684A-4DD5-80F5-70A8C68F1D13}" destId="{F6B334DA-698A-4620-8E79-28C22BB62A2D}" srcOrd="0" destOrd="0" parTransId="{78288B98-0B9E-4410-B9D2-CCC6DAE3953A}" sibTransId="{C4BDC7B3-BBF8-4317-ADDC-5A0C8B19E7C4}"/>
    <dgm:cxn modelId="{F2575EE4-B77B-4ACF-A01F-117137DA099D}" type="presOf" srcId="{CD254783-AF27-464D-9820-E4C606EE6303}" destId="{51A76957-3FC8-4553-85A5-E6B4804ADCC4}" srcOrd="0" destOrd="0" presId="urn:microsoft.com/office/officeart/2011/layout/InterconnectedBlockProcess"/>
    <dgm:cxn modelId="{FC000913-5C75-45B8-80D8-55918A190FEA}" type="presOf" srcId="{15E812A2-6D0B-414E-8331-832BB3D808F8}" destId="{5C49C319-94F5-474A-9E62-6969B99771D4}" srcOrd="0" destOrd="0" presId="urn:microsoft.com/office/officeart/2011/layout/InterconnectedBlockProcess"/>
    <dgm:cxn modelId="{7096FF5D-D46C-433D-B773-D7BE35DFAF47}" type="presOf" srcId="{D82F20E9-2CEA-4BFC-9B4B-FBC07058E2E8}" destId="{F88A8253-3C42-4B01-8F48-729AE460716B}" srcOrd="1" destOrd="0" presId="urn:microsoft.com/office/officeart/2011/layout/InterconnectedBlockProcess"/>
    <dgm:cxn modelId="{97B4C20B-6EC0-4155-A417-DBFF78FCA526}" srcId="{76A2A020-0C22-4A7D-A4BC-5B4A644D3D4F}" destId="{D82F20E9-2CEA-4BFC-9B4B-FBC07058E2E8}" srcOrd="0" destOrd="0" parTransId="{42577A9E-A4C4-4723-A6AC-0E10A0354C6C}" sibTransId="{A737990E-5DB6-4DAE-B7FB-A6CE1C239349}"/>
    <dgm:cxn modelId="{1A377DEE-F721-428A-9ECE-884B4F676735}" type="presOf" srcId="{225D7E08-D05C-465E-9136-4AC533B2300B}" destId="{83B293F7-5F00-48D1-9452-A6041EBBD02C}" srcOrd="0" destOrd="0" presId="urn:microsoft.com/office/officeart/2011/layout/InterconnectedBlockProcess"/>
    <dgm:cxn modelId="{AEBE5D98-F4EE-4BC2-869A-AF883026BC0A}" type="presOf" srcId="{F73F899C-2E30-430B-9740-02A220FC23D8}" destId="{987626AF-2946-4740-80E4-2206B10BC5D3}" srcOrd="1" destOrd="0" presId="urn:microsoft.com/office/officeart/2011/layout/InterconnectedBlockProcess"/>
    <dgm:cxn modelId="{11EAA30C-C85D-487F-B82A-5930E0DBB372}" type="presOf" srcId="{F73F899C-2E30-430B-9740-02A220FC23D8}" destId="{C9FC73C0-E3A3-4298-85B3-874C3921644A}" srcOrd="0" destOrd="0" presId="urn:microsoft.com/office/officeart/2011/layout/InterconnectedBlockProcess"/>
    <dgm:cxn modelId="{09E5B8E6-8EA2-4B3A-9B7C-528ABF72962C}" type="presOf" srcId="{A5F0F26B-CA35-49AE-A9A3-9DEFB6505774}" destId="{7F36652D-093B-4E4E-8782-99F4677E4C8F}" srcOrd="0" destOrd="0" presId="urn:microsoft.com/office/officeart/2011/layout/InterconnectedBlockProcess"/>
    <dgm:cxn modelId="{502432B6-8549-4B25-822B-EC6D79180432}" srcId="{15E812A2-6D0B-414E-8331-832BB3D808F8}" destId="{F73F899C-2E30-430B-9740-02A220FC23D8}" srcOrd="0" destOrd="0" parTransId="{7DCD10E8-C89D-496B-8A57-A871B217718B}" sibTransId="{F0F67C3C-F56D-4EEC-BA34-1E828FC1D09A}"/>
    <dgm:cxn modelId="{E8230E12-D0EE-4482-8E4E-D2AC955409A3}" srcId="{C4325B1C-9A4F-443C-B061-8A3EF30B88A0}" destId="{8BF943F2-011C-40C5-A262-698923D7386B}" srcOrd="0" destOrd="0" parTransId="{E60FB84E-D509-43B9-82A3-F64A86F871B9}" sibTransId="{1E4FE353-6DEC-40FF-BD3F-F99D8F8C0A7F}"/>
    <dgm:cxn modelId="{74BAA0E5-44E7-4CC3-9C61-83CF650E254F}" srcId="{CD254783-AF27-464D-9820-E4C606EE6303}" destId="{C4325B1C-9A4F-443C-B061-8A3EF30B88A0}" srcOrd="1" destOrd="0" parTransId="{82D47577-AE21-4600-A189-91CC0A97D086}" sibTransId="{E855E8BF-2E21-40B0-AE8F-3F6A32B02E08}"/>
    <dgm:cxn modelId="{E2B8F30F-543F-4763-8E7E-C3068CA1EFD6}" type="presOf" srcId="{2FCDDACC-3E48-461E-A77A-F3CE832F18E0}" destId="{44A79392-4002-4AB0-A496-41AA2F174254}" srcOrd="1" destOrd="0" presId="urn:microsoft.com/office/officeart/2011/layout/InterconnectedBlockProcess"/>
    <dgm:cxn modelId="{3E9F28E2-0F5F-4B5E-AD2A-5202ACE22F28}" srcId="{CD254783-AF27-464D-9820-E4C606EE6303}" destId="{A5F0F26B-CA35-49AE-A9A3-9DEFB6505774}" srcOrd="4" destOrd="0" parTransId="{48AD020F-D177-4781-80BE-ED1731BF61AF}" sibTransId="{D429B702-9D6E-42D2-9CDB-0BADADB37406}"/>
    <dgm:cxn modelId="{109A498D-4D18-4741-8712-3BB9300A8DF1}" srcId="{CD254783-AF27-464D-9820-E4C606EE6303}" destId="{15E812A2-6D0B-414E-8331-832BB3D808F8}" srcOrd="2" destOrd="0" parTransId="{9EC5D765-4725-4C0E-A801-D7AC58B19535}" sibTransId="{5B23A765-F7C5-4A85-ADED-EC252798E07C}"/>
    <dgm:cxn modelId="{CFB7C882-1CC1-48ED-9787-0FEEA3A6E438}" type="presOf" srcId="{D82F20E9-2CEA-4BFC-9B4B-FBC07058E2E8}" destId="{2B8DDE16-D9AF-41A1-A904-A7DF955B5EE9}" srcOrd="0" destOrd="0" presId="urn:microsoft.com/office/officeart/2011/layout/InterconnectedBlockProcess"/>
    <dgm:cxn modelId="{93FE2E52-EF7F-49A9-8E12-BF5438B75091}" type="presOf" srcId="{8BF943F2-011C-40C5-A262-698923D7386B}" destId="{BC3CBA14-0390-47DA-809D-BEF8C1482FFD}" srcOrd="0" destOrd="0" presId="urn:microsoft.com/office/officeart/2011/layout/InterconnectedBlockProcess"/>
    <dgm:cxn modelId="{AEFDA1F8-DAF0-41EC-963B-8C0BF7F9E501}" type="presOf" srcId="{9CD81AC5-D14E-44B9-AB80-300B0BEA897E}" destId="{04BF1C10-8375-4CAB-B42E-DB8CB622F86C}" srcOrd="0" destOrd="0" presId="urn:microsoft.com/office/officeart/2011/layout/InterconnectedBlockProcess"/>
    <dgm:cxn modelId="{C104EAA3-93A8-4F62-B90B-8ADDE1D364E1}" srcId="{CD254783-AF27-464D-9820-E4C606EE6303}" destId="{DF0D9D95-684A-4DD5-80F5-70A8C68F1D13}" srcOrd="3" destOrd="0" parTransId="{8F81355A-8F46-49FC-B5C6-B9C047589A47}" sibTransId="{BCFA0AB3-2478-4A87-9EED-5B4716091A3B}"/>
    <dgm:cxn modelId="{9B6909EE-0623-4BC9-8C77-4575DCE756EA}" type="presOf" srcId="{F6B334DA-698A-4620-8E79-28C22BB62A2D}" destId="{355CF88B-E25D-4D19-BE4B-4B1CE9A30394}" srcOrd="1" destOrd="0" presId="urn:microsoft.com/office/officeart/2011/layout/InterconnectedBlockProcess"/>
    <dgm:cxn modelId="{E04A9C1C-69E3-45E2-BDBC-03DA730503EB}" srcId="{CD254783-AF27-464D-9820-E4C606EE6303}" destId="{225D7E08-D05C-465E-9136-4AC533B2300B}" srcOrd="5" destOrd="0" parTransId="{8A22D6B4-C600-477A-AA52-A5FF010A98DF}" sibTransId="{D9F53BCF-9544-46EA-BA9C-CB34F046783C}"/>
    <dgm:cxn modelId="{0903690E-5131-4CCE-90B2-7ACC173E1A4D}" type="presParOf" srcId="{51A76957-3FC8-4553-85A5-E6B4804ADCC4}" destId="{7DD84413-D934-49BC-BABD-CF0FCFC62405}" srcOrd="0" destOrd="0" presId="urn:microsoft.com/office/officeart/2011/layout/InterconnectedBlockProcess"/>
    <dgm:cxn modelId="{AE6BBCE0-C608-4ABE-9583-97A83AFE6D78}" type="presParOf" srcId="{7DD84413-D934-49BC-BABD-CF0FCFC62405}" destId="{EF1329E4-F0BB-4A74-804D-6460E8407B42}" srcOrd="0" destOrd="0" presId="urn:microsoft.com/office/officeart/2011/layout/InterconnectedBlockProcess"/>
    <dgm:cxn modelId="{951144E8-F72C-4D85-98FA-1BB33534A2FF}" type="presParOf" srcId="{51A76957-3FC8-4553-85A5-E6B4804ADCC4}" destId="{44A79392-4002-4AB0-A496-41AA2F174254}" srcOrd="1" destOrd="0" presId="urn:microsoft.com/office/officeart/2011/layout/InterconnectedBlockProcess"/>
    <dgm:cxn modelId="{A46002A2-568B-475A-91F9-325F2B368297}" type="presParOf" srcId="{51A76957-3FC8-4553-85A5-E6B4804ADCC4}" destId="{83B293F7-5F00-48D1-9452-A6041EBBD02C}" srcOrd="2" destOrd="0" presId="urn:microsoft.com/office/officeart/2011/layout/InterconnectedBlockProcess"/>
    <dgm:cxn modelId="{45CBEC0C-F06A-405D-817F-5E81396F4BAC}" type="presParOf" srcId="{51A76957-3FC8-4553-85A5-E6B4804ADCC4}" destId="{198015A3-6F98-49AA-80FA-915C9249007C}" srcOrd="3" destOrd="0" presId="urn:microsoft.com/office/officeart/2011/layout/InterconnectedBlockProcess"/>
    <dgm:cxn modelId="{08C06805-007E-4683-B4B3-1A2C95FA5263}" type="presParOf" srcId="{198015A3-6F98-49AA-80FA-915C9249007C}" destId="{04BF1C10-8375-4CAB-B42E-DB8CB622F86C}" srcOrd="0" destOrd="0" presId="urn:microsoft.com/office/officeart/2011/layout/InterconnectedBlockProcess"/>
    <dgm:cxn modelId="{4C4F86B8-3973-4441-A71A-B43222C03D12}" type="presParOf" srcId="{51A76957-3FC8-4553-85A5-E6B4804ADCC4}" destId="{C4DC9F82-790E-4D08-B40B-4DD4DDD91D60}" srcOrd="4" destOrd="0" presId="urn:microsoft.com/office/officeart/2011/layout/InterconnectedBlockProcess"/>
    <dgm:cxn modelId="{60B02D85-91E7-41E6-897A-7B191323315F}" type="presParOf" srcId="{51A76957-3FC8-4553-85A5-E6B4804ADCC4}" destId="{7F36652D-093B-4E4E-8782-99F4677E4C8F}" srcOrd="5" destOrd="0" presId="urn:microsoft.com/office/officeart/2011/layout/InterconnectedBlockProcess"/>
    <dgm:cxn modelId="{A9998A62-0F67-4357-B8C1-33A150E323C7}" type="presParOf" srcId="{51A76957-3FC8-4553-85A5-E6B4804ADCC4}" destId="{D2FB1093-6F89-4685-804B-A8DC9D45BE9D}" srcOrd="6" destOrd="0" presId="urn:microsoft.com/office/officeart/2011/layout/InterconnectedBlockProcess"/>
    <dgm:cxn modelId="{C5E8A42F-920D-4481-AF19-F9CCE58FC0C3}" type="presParOf" srcId="{D2FB1093-6F89-4685-804B-A8DC9D45BE9D}" destId="{0E710EF4-C8B5-4334-B40C-E054EE0411B8}" srcOrd="0" destOrd="0" presId="urn:microsoft.com/office/officeart/2011/layout/InterconnectedBlockProcess"/>
    <dgm:cxn modelId="{EEC5151F-8BFE-4790-ADEF-57ADE17C93FB}" type="presParOf" srcId="{51A76957-3FC8-4553-85A5-E6B4804ADCC4}" destId="{355CF88B-E25D-4D19-BE4B-4B1CE9A30394}" srcOrd="7" destOrd="0" presId="urn:microsoft.com/office/officeart/2011/layout/InterconnectedBlockProcess"/>
    <dgm:cxn modelId="{43F20D20-51C7-4247-AA35-E2B889BCCA11}" type="presParOf" srcId="{51A76957-3FC8-4553-85A5-E6B4804ADCC4}" destId="{670907FC-E37E-47A2-97B6-7CCB5FD326D1}" srcOrd="8" destOrd="0" presId="urn:microsoft.com/office/officeart/2011/layout/InterconnectedBlockProcess"/>
    <dgm:cxn modelId="{8EE7305F-1B63-447A-951B-D68F8F809B5A}" type="presParOf" srcId="{51A76957-3FC8-4553-85A5-E6B4804ADCC4}" destId="{2F309E34-E8C0-4878-A6D9-B346EB273215}" srcOrd="9" destOrd="0" presId="urn:microsoft.com/office/officeart/2011/layout/InterconnectedBlockProcess"/>
    <dgm:cxn modelId="{BFF306B4-6376-4E5B-BD81-CEECB6651F1C}" type="presParOf" srcId="{2F309E34-E8C0-4878-A6D9-B346EB273215}" destId="{C9FC73C0-E3A3-4298-85B3-874C3921644A}" srcOrd="0" destOrd="0" presId="urn:microsoft.com/office/officeart/2011/layout/InterconnectedBlockProcess"/>
    <dgm:cxn modelId="{B24139ED-7052-4D6C-A560-8A1DDE319D60}" type="presParOf" srcId="{51A76957-3FC8-4553-85A5-E6B4804ADCC4}" destId="{987626AF-2946-4740-80E4-2206B10BC5D3}" srcOrd="10" destOrd="0" presId="urn:microsoft.com/office/officeart/2011/layout/InterconnectedBlockProcess"/>
    <dgm:cxn modelId="{3C498EFC-3D8B-4342-852E-B91889F964E6}" type="presParOf" srcId="{51A76957-3FC8-4553-85A5-E6B4804ADCC4}" destId="{5C49C319-94F5-474A-9E62-6969B99771D4}" srcOrd="11" destOrd="0" presId="urn:microsoft.com/office/officeart/2011/layout/InterconnectedBlockProcess"/>
    <dgm:cxn modelId="{BB31B568-B40A-49FB-A3B2-11F54A4D8BAD}" type="presParOf" srcId="{51A76957-3FC8-4553-85A5-E6B4804ADCC4}" destId="{22E4A58F-743C-4779-AFF7-FC938D3E8D3E}" srcOrd="12" destOrd="0" presId="urn:microsoft.com/office/officeart/2011/layout/InterconnectedBlockProcess"/>
    <dgm:cxn modelId="{236B37F2-2358-4513-82D6-AAE35173A01F}" type="presParOf" srcId="{22E4A58F-743C-4779-AFF7-FC938D3E8D3E}" destId="{BC3CBA14-0390-47DA-809D-BEF8C1482FFD}" srcOrd="0" destOrd="0" presId="urn:microsoft.com/office/officeart/2011/layout/InterconnectedBlockProcess"/>
    <dgm:cxn modelId="{B6884CF3-D3BF-41DF-B046-B36933998DAB}" type="presParOf" srcId="{51A76957-3FC8-4553-85A5-E6B4804ADCC4}" destId="{B1F01AC8-3529-4448-BF02-0D669858FC8B}" srcOrd="13" destOrd="0" presId="urn:microsoft.com/office/officeart/2011/layout/InterconnectedBlockProcess"/>
    <dgm:cxn modelId="{B84FB634-7592-4AD4-8543-8BD1871DF925}" type="presParOf" srcId="{51A76957-3FC8-4553-85A5-E6B4804ADCC4}" destId="{5670BA12-5F6A-4F95-8386-C19E0C87D618}" srcOrd="14" destOrd="0" presId="urn:microsoft.com/office/officeart/2011/layout/InterconnectedBlockProcess"/>
    <dgm:cxn modelId="{55FEAB78-B9E1-4087-B1C9-2D427A97AF59}" type="presParOf" srcId="{51A76957-3FC8-4553-85A5-E6B4804ADCC4}" destId="{FE459776-6CD4-4BF4-A457-4B7091E1E226}" srcOrd="15" destOrd="0" presId="urn:microsoft.com/office/officeart/2011/layout/InterconnectedBlockProcess"/>
    <dgm:cxn modelId="{4517E148-033A-4DA6-9494-BB6877F38ED0}" type="presParOf" srcId="{FE459776-6CD4-4BF4-A457-4B7091E1E226}" destId="{2B8DDE16-D9AF-41A1-A904-A7DF955B5EE9}" srcOrd="0" destOrd="0" presId="urn:microsoft.com/office/officeart/2011/layout/InterconnectedBlockProcess"/>
    <dgm:cxn modelId="{AEC6898B-A5EE-45CD-A86A-8A1D9F800561}" type="presParOf" srcId="{51A76957-3FC8-4553-85A5-E6B4804ADCC4}" destId="{F88A8253-3C42-4B01-8F48-729AE460716B}" srcOrd="16" destOrd="0" presId="urn:microsoft.com/office/officeart/2011/layout/InterconnectedBlockProcess"/>
    <dgm:cxn modelId="{2EE7E604-3D47-4DF1-A9F5-C553DDA5F88B}" type="presParOf" srcId="{51A76957-3FC8-4553-85A5-E6B4804ADCC4}" destId="{8A741752-1DD9-4716-9F61-FF1E2D5D4181}" srcOrd="17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29E4-F0BB-4A74-804D-6460E8407B42}">
      <dsp:nvSpPr>
        <dsp:cNvPr id="0" name=""/>
        <dsp:cNvSpPr/>
      </dsp:nvSpPr>
      <dsp:spPr>
        <a:xfrm>
          <a:off x="6855256" y="1778780"/>
          <a:ext cx="1374343" cy="370763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Compute comparison datasets 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3 protocols: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</a:t>
          </a:r>
          <a:r>
            <a:rPr lang="en-US" sz="1100" b="0" kern="1200" dirty="0" smtClean="0"/>
            <a:t> Observations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 Perfect model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</a:t>
          </a:r>
          <a:r>
            <a:rPr lang="en-US" sz="1100" b="0" kern="1200" dirty="0" smtClean="0"/>
            <a:t>Idealized scenarios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Current metric: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</a:t>
          </a:r>
          <a:r>
            <a:rPr lang="en-US" sz="1100" b="0" kern="1200" dirty="0" smtClean="0"/>
            <a:t>Bias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Future metrics: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RMSE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Timing: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~90 min – 270 min</a:t>
          </a:r>
        </a:p>
      </dsp:txBody>
      <dsp:txXfrm>
        <a:off x="7029724" y="1778780"/>
        <a:ext cx="1199875" cy="3707630"/>
      </dsp:txXfrm>
    </dsp:sp>
    <dsp:sp modelId="{83B293F7-5F00-48D1-9452-A6041EBBD02C}">
      <dsp:nvSpPr>
        <dsp:cNvPr id="0" name=""/>
        <dsp:cNvSpPr/>
      </dsp:nvSpPr>
      <dsp:spPr>
        <a:xfrm>
          <a:off x="6871715" y="781453"/>
          <a:ext cx="1357884" cy="98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Comparison Datasets</a:t>
          </a:r>
          <a:endParaRPr lang="en-US" sz="1500" b="1" kern="1200" dirty="0"/>
        </a:p>
      </dsp:txBody>
      <dsp:txXfrm>
        <a:off x="6871715" y="781453"/>
        <a:ext cx="1357884" cy="981610"/>
      </dsp:txXfrm>
    </dsp:sp>
    <dsp:sp modelId="{04BF1C10-8375-4CAB-B42E-DB8CB622F86C}">
      <dsp:nvSpPr>
        <dsp:cNvPr id="0" name=""/>
        <dsp:cNvSpPr/>
      </dsp:nvSpPr>
      <dsp:spPr>
        <a:xfrm>
          <a:off x="5492435" y="1759315"/>
          <a:ext cx="1374343" cy="348975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294636"/>
            <a:satOff val="-7931"/>
            <a:lumOff val="1669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-1294636"/>
              <a:satOff val="-7931"/>
              <a:lumOff val="1669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Output individual datasets, visualizations, and XML metadata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-1587 datasets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-CF-conforming </a:t>
          </a:r>
          <a:r>
            <a:rPr lang="en-US" sz="1100" b="0" kern="1200" dirty="0" err="1" smtClean="0"/>
            <a:t>NetCDF</a:t>
          </a:r>
          <a:r>
            <a:rPr lang="en-US" sz="1100" b="0" kern="1200" dirty="0" smtClean="0"/>
            <a:t> output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-Full image metadata with data provenance information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-Visualization with customized color maps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Timing: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~90 min</a:t>
          </a:r>
          <a:endParaRPr lang="en-US" sz="1100" b="1" kern="1200" dirty="0"/>
        </a:p>
      </dsp:txBody>
      <dsp:txXfrm>
        <a:off x="5666902" y="1759315"/>
        <a:ext cx="1199875" cy="3489755"/>
      </dsp:txXfrm>
    </dsp:sp>
    <dsp:sp modelId="{7F36652D-093B-4E4E-8782-99F4677E4C8F}">
      <dsp:nvSpPr>
        <dsp:cNvPr id="0" name=""/>
        <dsp:cNvSpPr/>
      </dsp:nvSpPr>
      <dsp:spPr>
        <a:xfrm>
          <a:off x="5497372" y="886877"/>
          <a:ext cx="1374343" cy="8724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Evaluation Datasets</a:t>
          </a:r>
          <a:endParaRPr lang="en-US" sz="1500" b="1" kern="1200" dirty="0"/>
        </a:p>
      </dsp:txBody>
      <dsp:txXfrm>
        <a:off x="5497372" y="886877"/>
        <a:ext cx="1374343" cy="872438"/>
      </dsp:txXfrm>
    </dsp:sp>
    <dsp:sp modelId="{0E710EF4-C8B5-4334-B40C-E054EE0411B8}">
      <dsp:nvSpPr>
        <dsp:cNvPr id="0" name=""/>
        <dsp:cNvSpPr/>
      </dsp:nvSpPr>
      <dsp:spPr>
        <a:xfrm>
          <a:off x="4122206" y="1799194"/>
          <a:ext cx="1374343" cy="327141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2589272"/>
            <a:satOff val="-15861"/>
            <a:lumOff val="3338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-2589272"/>
              <a:satOff val="-15861"/>
              <a:lumOff val="333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Compute period statistics: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</a:t>
          </a:r>
          <a:r>
            <a:rPr lang="en-US" sz="1100" b="0" kern="1200" dirty="0" smtClean="0"/>
            <a:t>Period mean</a:t>
          </a:r>
          <a:endParaRPr lang="en-US" sz="1100" b="1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-Standard deviation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-Period </a:t>
          </a:r>
          <a:r>
            <a:rPr lang="en-US" sz="1100" kern="1200" dirty="0" err="1" smtClean="0"/>
            <a:t>quantiles</a:t>
          </a:r>
          <a:r>
            <a:rPr lang="en-US" sz="1100" kern="1200" dirty="0" smtClean="0"/>
            <a:t> (p5, p10, p25, p50, p75, p90, p95)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</a:t>
          </a:r>
          <a:r>
            <a:rPr lang="en-US" sz="1100" kern="1200" dirty="0" err="1" smtClean="0"/>
            <a:t>BioClim</a:t>
          </a:r>
          <a:r>
            <a:rPr lang="en-US" sz="1100" kern="1200" dirty="0" smtClean="0"/>
            <a:t> indices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Timing: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4 min</a:t>
          </a:r>
          <a:endParaRPr lang="en-US" sz="1100" b="1" kern="1200" dirty="0"/>
        </a:p>
      </dsp:txBody>
      <dsp:txXfrm>
        <a:off x="4296674" y="1799194"/>
        <a:ext cx="1199875" cy="3271411"/>
      </dsp:txXfrm>
    </dsp:sp>
    <dsp:sp modelId="{670907FC-E37E-47A2-97B6-7CCB5FD326D1}">
      <dsp:nvSpPr>
        <dsp:cNvPr id="0" name=""/>
        <dsp:cNvSpPr/>
      </dsp:nvSpPr>
      <dsp:spPr>
        <a:xfrm>
          <a:off x="4123029" y="996049"/>
          <a:ext cx="1374343" cy="7632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Aggregated Climatology Datasets</a:t>
          </a:r>
          <a:endParaRPr lang="en-US" sz="1500" b="1" kern="1200" dirty="0"/>
        </a:p>
      </dsp:txBody>
      <dsp:txXfrm>
        <a:off x="4123029" y="996049"/>
        <a:ext cx="1374343" cy="763266"/>
      </dsp:txXfrm>
    </dsp:sp>
    <dsp:sp modelId="{C9FC73C0-E3A3-4298-85B3-874C3921644A}">
      <dsp:nvSpPr>
        <dsp:cNvPr id="0" name=""/>
        <dsp:cNvSpPr/>
      </dsp:nvSpPr>
      <dsp:spPr>
        <a:xfrm>
          <a:off x="2747863" y="1759315"/>
          <a:ext cx="1374343" cy="305353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3883908"/>
            <a:satOff val="-23792"/>
            <a:lumOff val="5006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-3883908"/>
              <a:satOff val="-23792"/>
              <a:lumOff val="5006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Compute base statistics for each period: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Mean/max/min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-Sum (</a:t>
          </a:r>
          <a:r>
            <a:rPr lang="en-US" sz="1100" b="0" kern="1200" dirty="0" err="1" smtClean="0"/>
            <a:t>precip</a:t>
          </a:r>
          <a:r>
            <a:rPr lang="en-US" sz="1100" b="0" kern="1200" dirty="0" smtClean="0"/>
            <a:t>)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-Extreme Indices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-Counts of threshold-based indices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Timing: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44 min</a:t>
          </a:r>
        </a:p>
      </dsp:txBody>
      <dsp:txXfrm>
        <a:off x="2922330" y="1759315"/>
        <a:ext cx="1199875" cy="3053535"/>
      </dsp:txXfrm>
    </dsp:sp>
    <dsp:sp modelId="{5C49C319-94F5-474A-9E62-6969B99771D4}">
      <dsp:nvSpPr>
        <dsp:cNvPr id="0" name=""/>
        <dsp:cNvSpPr/>
      </dsp:nvSpPr>
      <dsp:spPr>
        <a:xfrm>
          <a:off x="2747863" y="1108500"/>
          <a:ext cx="1374343" cy="654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Base Statistics</a:t>
          </a:r>
          <a:endParaRPr lang="en-US" sz="1500" b="1" kern="1200" dirty="0"/>
        </a:p>
      </dsp:txBody>
      <dsp:txXfrm>
        <a:off x="2747863" y="1108500"/>
        <a:ext cx="1374343" cy="654094"/>
      </dsp:txXfrm>
    </dsp:sp>
    <dsp:sp modelId="{BC3CBA14-0390-47DA-809D-BEF8C1482FFD}">
      <dsp:nvSpPr>
        <dsp:cNvPr id="0" name=""/>
        <dsp:cNvSpPr/>
      </dsp:nvSpPr>
      <dsp:spPr>
        <a:xfrm>
          <a:off x="1374343" y="1759315"/>
          <a:ext cx="1374343" cy="283519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5178544"/>
            <a:satOff val="-31722"/>
            <a:lumOff val="6675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-5178544"/>
              <a:satOff val="-31722"/>
              <a:lumOff val="6675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Restructure daily data into period x day: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-Monthly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-Seasonal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-Annual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-Decadal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 smtClean="0"/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Timing: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18 min</a:t>
          </a:r>
        </a:p>
      </dsp:txBody>
      <dsp:txXfrm>
        <a:off x="1553748" y="1759315"/>
        <a:ext cx="1199875" cy="2835191"/>
      </dsp:txXfrm>
    </dsp:sp>
    <dsp:sp modelId="{5670BA12-5F6A-4F95-8386-C19E0C87D618}">
      <dsp:nvSpPr>
        <dsp:cNvPr id="0" name=""/>
        <dsp:cNvSpPr/>
      </dsp:nvSpPr>
      <dsp:spPr>
        <a:xfrm>
          <a:off x="1374343" y="1213924"/>
          <a:ext cx="1374343" cy="5453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Restructuring</a:t>
          </a:r>
          <a:endParaRPr lang="en-US" sz="1500" b="1" kern="1200" dirty="0"/>
        </a:p>
      </dsp:txBody>
      <dsp:txXfrm>
        <a:off x="1374343" y="1213924"/>
        <a:ext cx="1374343" cy="545391"/>
      </dsp:txXfrm>
    </dsp:sp>
    <dsp:sp modelId="{2B8DDE16-D9AF-41A1-A904-A7DF955B5EE9}">
      <dsp:nvSpPr>
        <dsp:cNvPr id="0" name=""/>
        <dsp:cNvSpPr/>
      </dsp:nvSpPr>
      <dsp:spPr>
        <a:xfrm>
          <a:off x="0" y="1759315"/>
          <a:ext cx="1374343" cy="261731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473179"/>
            <a:satOff val="-39653"/>
            <a:lumOff val="8344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50000"/>
              <a:hueOff val="-6473179"/>
              <a:satOff val="-39653"/>
              <a:lumOff val="8344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4.4 GB files of 30 years of daily data: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-Temperature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-Max Temp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-Min Temp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-Precipitation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-Diurnal Temperature Range</a:t>
          </a:r>
          <a:endParaRPr lang="en-US" sz="1100" kern="1200" dirty="0"/>
        </a:p>
      </dsp:txBody>
      <dsp:txXfrm>
        <a:off x="174467" y="1759315"/>
        <a:ext cx="1199875" cy="2617316"/>
      </dsp:txXfrm>
    </dsp:sp>
    <dsp:sp modelId="{8A741752-1DD9-4716-9F61-FF1E2D5D4181}">
      <dsp:nvSpPr>
        <dsp:cNvPr id="0" name=""/>
        <dsp:cNvSpPr/>
      </dsp:nvSpPr>
      <dsp:spPr>
        <a:xfrm>
          <a:off x="0" y="1323096"/>
          <a:ext cx="1374343" cy="436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Input Data</a:t>
          </a:r>
          <a:endParaRPr lang="en-US" sz="1500" b="1" kern="1200" dirty="0"/>
        </a:p>
      </dsp:txBody>
      <dsp:txXfrm>
        <a:off x="0" y="1323096"/>
        <a:ext cx="1374343" cy="43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2293-7E50-45CA-96BF-E77EEF763033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F374-4C42-43AA-AE96-003E85AF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“beginning</a:t>
            </a:r>
            <a:r>
              <a:rPr lang="en-US" baseline="0" dirty="0" smtClean="0"/>
              <a:t> of project”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F374-4C42-43AA-AE96-003E85AF3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evaluation needs to have relevance for practitioners to help guide the selection and use of climate projections.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should address the scientific issues that the downscaling methods raise: 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dynamical methods accurately simulate processes that are important for regional climate features?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10FC-57F0-47D5-8E56-8931557C1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4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Database</a:t>
            </a:r>
            <a:r>
              <a:rPr lang="en-US" baseline="0" dirty="0" smtClean="0"/>
              <a:t> populated with files that are mostly indices</a:t>
            </a:r>
            <a:endParaRPr lang="en-US" dirty="0" smtClean="0"/>
          </a:p>
          <a:p>
            <a:r>
              <a:rPr lang="en-US" dirty="0" smtClean="0"/>
              <a:t>COG / NESII / Standardized and Objective /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F3F8B-668B-224C-8B3D-D78D1B926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09 December 2013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AGU Fall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2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</a:defRPr>
            </a:lvl2pPr>
            <a:lvl3pPr>
              <a:defRPr sz="2200" baseline="0">
                <a:latin typeface="Arial" panose="020B0604020202020204" pitchFamily="34" charset="0"/>
              </a:defRPr>
            </a:lvl3pPr>
            <a:lvl4pPr>
              <a:defRPr sz="1800" baseline="0"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 baseline="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5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4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RPI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3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09 December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AGU Fall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6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7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21F-3B81-450E-8145-9E140C4F73D4}" type="datetimeFigureOut">
              <a:rPr lang="en-GB" smtClean="0"/>
              <a:t>08/12/2013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09 December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AGU Fall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10F4-4BA2-45F3-A750-BD08841090B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5"/>
          <a:stretch/>
        </p:blipFill>
        <p:spPr>
          <a:xfrm>
            <a:off x="0" y="457200"/>
            <a:ext cx="609600" cy="488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4"/>
          <a:stretch/>
        </p:blipFill>
        <p:spPr>
          <a:xfrm>
            <a:off x="0" y="290591"/>
            <a:ext cx="838200" cy="8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car_PPtempl8.jpg                                              000137B2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6553200" cy="137001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A Computationally Efficient Platform to Examine the Efficacy of Regional Downscaling Methods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9415" y="5029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951573"/>
            <a:ext cx="194752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AGU Fall Meeting</a:t>
            </a:r>
          </a:p>
          <a:p>
            <a:pPr algn="ctr"/>
            <a:r>
              <a:rPr lang="en-US" dirty="0" smtClean="0"/>
              <a:t>Abstract GC12C-04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597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407" y="3597904"/>
            <a:ext cx="9281002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Jonathan L.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Vigh</a:t>
            </a:r>
            <a:r>
              <a:rPr lang="en-US" altLang="en-US" sz="2800" b="1" baseline="30000" dirty="0" smtClean="0">
                <a:solidFill>
                  <a:schemeClr val="bg1"/>
                </a:solidFill>
              </a:rPr>
              <a:t>1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2800" b="1" dirty="0">
                <a:solidFill>
                  <a:schemeClr val="bg1"/>
                </a:solidFill>
              </a:rPr>
              <a:t>Caspar M.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Ammann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1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2800" b="1" dirty="0">
                <a:solidFill>
                  <a:schemeClr val="bg1"/>
                </a:solidFill>
              </a:rPr>
              <a:t>Richard B.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Rood</a:t>
            </a:r>
            <a:r>
              <a:rPr lang="en-US" alt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</a:rPr>
              <a:t>Joseph </a:t>
            </a:r>
            <a:r>
              <a:rPr lang="en-US" altLang="en-US" sz="2800" b="1" dirty="0">
                <a:solidFill>
                  <a:schemeClr val="bg1"/>
                </a:solidFill>
              </a:rPr>
              <a:t>J.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Barsugli</a:t>
            </a:r>
            <a:r>
              <a:rPr lang="en-US" altLang="en-US" sz="2800" b="1" baseline="30000" dirty="0" smtClean="0">
                <a:solidFill>
                  <a:schemeClr val="bg1"/>
                </a:solidFill>
              </a:rPr>
              <a:t>3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2800" b="1" dirty="0">
                <a:solidFill>
                  <a:schemeClr val="bg1"/>
                </a:solidFill>
              </a:rPr>
              <a:t>and Galina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Guentchev</a:t>
            </a:r>
            <a:r>
              <a:rPr lang="en-US" altLang="en-US" sz="2800" b="1" baseline="300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altLang="en-US" sz="2800" b="1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 smtClean="0"/>
              <a:t>1. Climate Science and Applications Program, Research Applications Laboratory, NCAR</a:t>
            </a:r>
          </a:p>
          <a:p>
            <a:pPr algn="ctr"/>
            <a:r>
              <a:rPr lang="en-US" altLang="en-US" b="1" dirty="0" smtClean="0"/>
              <a:t>2. University of Michigan</a:t>
            </a:r>
          </a:p>
          <a:p>
            <a:pPr algn="ctr"/>
            <a:r>
              <a:rPr lang="en-US" altLang="en-US" b="1" dirty="0" smtClean="0"/>
              <a:t>3. CIRES/University of Colorado Boulder</a:t>
            </a:r>
          </a:p>
          <a:p>
            <a:pPr marL="514350" indent="-514350" algn="ctr">
              <a:buAutoNum type="arabicPeriod"/>
            </a:pPr>
            <a:endParaRPr lang="en-US" alt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7371" y="6107668"/>
            <a:ext cx="5867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http://earthsystemcog.org/projects/ncpp/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0" y="304800"/>
            <a:ext cx="4476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342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CoG</a:t>
            </a:r>
            <a:r>
              <a:rPr lang="en-US" dirty="0" smtClean="0"/>
              <a:t> Advanced Data Search: </a:t>
            </a:r>
            <a:br>
              <a:rPr lang="en-US" dirty="0" smtClean="0"/>
            </a:br>
            <a:r>
              <a:rPr lang="en-US" dirty="0" smtClean="0"/>
              <a:t>Evaluation Database and Metadata</a:t>
            </a:r>
            <a:endParaRPr lang="en-US" dirty="0"/>
          </a:p>
        </p:txBody>
      </p:sp>
      <p:pic>
        <p:nvPicPr>
          <p:cNvPr id="7" name="Picture 6" descr="CaptureSearch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2973841"/>
            <a:ext cx="8772264" cy="3790030"/>
          </a:xfrm>
          <a:prstGeom prst="rect">
            <a:avLst/>
          </a:prstGeom>
        </p:spPr>
      </p:pic>
      <p:pic>
        <p:nvPicPr>
          <p:cNvPr id="4" name="Picture 3" descr="cog_engineer_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423917"/>
            <a:ext cx="999864" cy="339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737" y="1388906"/>
            <a:ext cx="82723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Directory structure utilizes the metadata schema </a:t>
            </a:r>
            <a:r>
              <a:rPr lang="en-US" b="1" dirty="0">
                <a:solidFill>
                  <a:srgbClr val="FF0000"/>
                </a:solidFill>
              </a:rPr>
              <a:t>with one unique dataset at the end of each </a:t>
            </a:r>
            <a:r>
              <a:rPr lang="en-US" b="1" dirty="0" smtClean="0">
                <a:solidFill>
                  <a:srgbClr val="FF0000"/>
                </a:solidFill>
              </a:rPr>
              <a:t>branch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 smtClean="0"/>
              <a:t>the </a:t>
            </a:r>
            <a:r>
              <a:rPr lang="en-US" dirty="0" err="1"/>
              <a:t>NetCDF</a:t>
            </a:r>
            <a:r>
              <a:rPr lang="en-US" dirty="0"/>
              <a:t> </a:t>
            </a:r>
            <a:r>
              <a:rPr lang="en-US" dirty="0" smtClean="0"/>
              <a:t>dataset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XML </a:t>
            </a:r>
            <a:r>
              <a:rPr lang="en-US" dirty="0" err="1" smtClean="0"/>
              <a:t>metdata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the visualization (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67" t="9073" r="24166" b="-796"/>
          <a:stretch/>
        </p:blipFill>
        <p:spPr>
          <a:xfrm>
            <a:off x="32657" y="-10886"/>
            <a:ext cx="7315200" cy="702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511222"/>
            <a:ext cx="54181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 http://earthsystemcog.org/search/downscaling-2013</a:t>
            </a:r>
            <a:r>
              <a:rPr lang="en-US" b="1" dirty="0" smtClean="0"/>
              <a:t>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70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ydra.fsl.noaa.gov/thredds/fileServer/ncpp/eval/maurer02v2/rx1day/max/rx1dayamaxa/annual/1971-2000/us48/maurer02v2_max_rx1dayamaxa_annual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0"/>
            <a:ext cx="88776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ydra.fsl.noaa.gov/thredds/fileServer/ncpp/eval/maurer02v2/tnn/min/tnnmminm/december/1971-2000/us48/maurer02v2_min_tnnmminm_december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hydra.fsl.noaa.gov/thredds/fileServer/ncpp/eval/maurer02v2/pr/p5/prmp5m/july/1971-2000/us48/maurer02v2_p5_prmp5m_july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ttp://hydra.fsl.noaa.gov/thredds/fileServer/ncpp/eval/maurer02v2/pr/p95/prmp95m/july/1971-2000/us48/maurer02v2_p95_prmp95m_july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ydra.fsl.noaa.gov/thredds/fileServer/ncpp/comp/maurer02v2/daymet2.1_regrid_12km/bias/fd/median/fdmmedm/april/1980-2009/us48/maurer02v2_daymet2.1_regrid_12km_bias_fdmmedm_median_april_1980-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74252"/>
            <a:ext cx="5573486" cy="43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hydra.fsl.noaa.gov/thredds/fileServer/ncpp/eval/daymet2.1_regrid_12km/fd/median/fdmmedm/april/1980-2009/us48/daymet2.1_regrid_12km_median_fdmmedm_april_1980-2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5439334" cy="42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hydra.fsl.noaa.gov/thredds/fileServer/ncpp/comp/maurer02v2/arrm_gfdl_2.1/bias/r1mm/median/r1mmmmedm/may/1971-2000/us48/maurer02v2_arrm_gfdl_2.1_bias_r1mmmmedm_median_may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hydra.fsl.noaa.gov/thredds/fileServer/ncpp/comp/maurer02v2/arrm_gfdl_2.1/bias/hd38/max/hd38mmaxm/july/1971-2000/us48/maurer02v2_arrm_gfdl_2.1_bias_hd38mmaxm_max_july_1971-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219200"/>
            <a:ext cx="45720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/>
              <a:t>Means are often relatively well represented, but differences towards the tails of distributions, extremes are vital to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Benefits of the evaluation engine: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Highly efficient, flexible, extensible, interoperable with end-to-end parallelized workflow</a:t>
            </a:r>
          </a:p>
          <a:p>
            <a:r>
              <a:rPr lang="en-US" dirty="0" smtClean="0"/>
              <a:t>Implemented </a:t>
            </a:r>
            <a:r>
              <a:rPr lang="en-US" dirty="0"/>
              <a:t>with standards and </a:t>
            </a:r>
            <a:r>
              <a:rPr lang="en-US" dirty="0" smtClean="0"/>
              <a:t>metadata allowing comprehensive search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Allows users to get the information they need by reducing content</a:t>
            </a:r>
          </a:p>
          <a:p>
            <a:r>
              <a:rPr lang="en-US" dirty="0" smtClean="0"/>
              <a:t>Gives users information </a:t>
            </a:r>
            <a:r>
              <a:rPr lang="en-US" dirty="0"/>
              <a:t>about the </a:t>
            </a:r>
            <a:r>
              <a:rPr lang="en-US" dirty="0" smtClean="0"/>
              <a:t>properties of the climate data </a:t>
            </a:r>
          </a:p>
          <a:p>
            <a:pPr lvl="1"/>
            <a:r>
              <a:rPr lang="en-US" dirty="0" smtClean="0"/>
              <a:t>Both distribution </a:t>
            </a:r>
            <a:r>
              <a:rPr lang="en-US" dirty="0"/>
              <a:t>and </a:t>
            </a:r>
            <a:r>
              <a:rPr lang="en-US" dirty="0" smtClean="0"/>
              <a:t>uncertainty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Makes the </a:t>
            </a:r>
            <a:r>
              <a:rPr lang="en-US" b="1" dirty="0">
                <a:solidFill>
                  <a:srgbClr val="FF0000"/>
                </a:solidFill>
              </a:rPr>
              <a:t>production and </a:t>
            </a:r>
            <a:r>
              <a:rPr lang="en-US" b="1" dirty="0" smtClean="0">
                <a:solidFill>
                  <a:srgbClr val="FF0000"/>
                </a:solidFill>
              </a:rPr>
              <a:t>assumptions of the data transparent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4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Ever-expanding sets of climate projections</a:t>
            </a:r>
          </a:p>
          <a:p>
            <a:r>
              <a:rPr lang="en-US" dirty="0" smtClean="0"/>
              <a:t>Proliferation of downscaling methods</a:t>
            </a:r>
          </a:p>
          <a:p>
            <a:r>
              <a:rPr lang="en-US" dirty="0" smtClean="0"/>
              <a:t>Need for translation: application- and discipline-specific metrics</a:t>
            </a:r>
          </a:p>
          <a:p>
            <a:r>
              <a:rPr lang="en-US" dirty="0" smtClean="0"/>
              <a:t>Need for standardization and interoperability with other tools</a:t>
            </a:r>
          </a:p>
          <a:p>
            <a:r>
              <a:rPr lang="en-US" dirty="0"/>
              <a:t>Need for high level of extensibility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Need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9615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Capabilities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Examples of future directions under consideration: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Ensembles (Gradient-preserving? Optimum blending?)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Extreme value analysis (e.g. return periods)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application group-related indices and more user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On-demand (</a:t>
            </a:r>
            <a:r>
              <a:rPr lang="en-US" sz="2000" dirty="0" err="1" smtClean="0"/>
              <a:t>precalculated</a:t>
            </a:r>
            <a:r>
              <a:rPr lang="en-US" sz="2000" dirty="0" smtClean="0"/>
              <a:t>) vs. on-the-fly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user-friendly interface with curated discipline-specific ‘collections’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Intercomparison of future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NCPP needs your input:</a:t>
            </a:r>
          </a:p>
          <a:p>
            <a:r>
              <a:rPr lang="en-US" sz="2000" dirty="0" smtClean="0"/>
              <a:t>    NCPP website: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   NCPP evaluation &amp; comparison data:        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9200" y="4956453"/>
            <a:ext cx="5867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http://earthsystemcog.org/projects/ncpp/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987925"/>
            <a:ext cx="54181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 http://earthsystemcog.org/search/downscaling-2013</a:t>
            </a:r>
            <a:r>
              <a:rPr lang="en-US" b="1" dirty="0" smtClean="0"/>
              <a:t>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7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of All Indices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53200" y="1219199"/>
            <a:ext cx="243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» bioclim1 </a:t>
            </a:r>
            <a:r>
              <a:rPr lang="en-US" dirty="0"/>
              <a:t>(1)</a:t>
            </a:r>
          </a:p>
          <a:p>
            <a:r>
              <a:rPr lang="en-US" dirty="0"/>
              <a:t>» bioclim2 (1)</a:t>
            </a:r>
          </a:p>
          <a:p>
            <a:r>
              <a:rPr lang="en-US" dirty="0"/>
              <a:t>» bioclim3 (1)</a:t>
            </a:r>
          </a:p>
          <a:p>
            <a:r>
              <a:rPr lang="en-US" dirty="0"/>
              <a:t>» bioclim4 (1)</a:t>
            </a:r>
          </a:p>
          <a:p>
            <a:r>
              <a:rPr lang="en-US" dirty="0"/>
              <a:t>» bioclim5 (1)</a:t>
            </a:r>
          </a:p>
          <a:p>
            <a:r>
              <a:rPr lang="en-US" dirty="0"/>
              <a:t>» bioclim6 (1)</a:t>
            </a:r>
          </a:p>
          <a:p>
            <a:r>
              <a:rPr lang="en-US" dirty="0"/>
              <a:t>» bioclim7 (1)</a:t>
            </a:r>
          </a:p>
          <a:p>
            <a:r>
              <a:rPr lang="en-US" dirty="0"/>
              <a:t>» bioclim8 (1)</a:t>
            </a:r>
          </a:p>
          <a:p>
            <a:r>
              <a:rPr lang="en-US" dirty="0"/>
              <a:t>» bioclim9 (1)</a:t>
            </a:r>
          </a:p>
          <a:p>
            <a:r>
              <a:rPr lang="en-US" dirty="0" smtClean="0"/>
              <a:t>» </a:t>
            </a:r>
            <a:r>
              <a:rPr lang="en-US" dirty="0"/>
              <a:t>bioclim10 (1)</a:t>
            </a:r>
          </a:p>
          <a:p>
            <a:r>
              <a:rPr lang="en-US" dirty="0"/>
              <a:t>» bioclim11 (1)</a:t>
            </a:r>
          </a:p>
          <a:p>
            <a:r>
              <a:rPr lang="en-US" dirty="0"/>
              <a:t>» bioclim12 (1)</a:t>
            </a:r>
          </a:p>
          <a:p>
            <a:r>
              <a:rPr lang="en-US" dirty="0"/>
              <a:t>» bioclim13 (1)</a:t>
            </a:r>
          </a:p>
          <a:p>
            <a:r>
              <a:rPr lang="en-US" dirty="0"/>
              <a:t>» bioclim14 (1)</a:t>
            </a:r>
          </a:p>
          <a:p>
            <a:r>
              <a:rPr lang="en-US" dirty="0"/>
              <a:t>» bioclim15 (1)</a:t>
            </a:r>
          </a:p>
          <a:p>
            <a:r>
              <a:rPr lang="en-US" dirty="0"/>
              <a:t>» bioclim16 (1)</a:t>
            </a:r>
          </a:p>
          <a:p>
            <a:r>
              <a:rPr lang="en-US" dirty="0"/>
              <a:t>» bioclim17 (1)</a:t>
            </a:r>
          </a:p>
          <a:p>
            <a:r>
              <a:rPr lang="en-US" dirty="0"/>
              <a:t>» bioclim18 (1)</a:t>
            </a:r>
          </a:p>
          <a:p>
            <a:r>
              <a:rPr lang="en-US" dirty="0"/>
              <a:t>» bioclim19 (1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tas</a:t>
            </a:r>
            <a:endParaRPr lang="en-US" dirty="0" smtClean="0"/>
          </a:p>
          <a:p>
            <a:r>
              <a:rPr lang="en-US" dirty="0" err="1" smtClean="0"/>
              <a:t>tasmax</a:t>
            </a:r>
            <a:endParaRPr lang="en-US" dirty="0" smtClean="0"/>
          </a:p>
          <a:p>
            <a:r>
              <a:rPr lang="en-US" dirty="0" err="1" smtClean="0"/>
              <a:t>tasmin</a:t>
            </a:r>
            <a:endParaRPr lang="en-US" dirty="0" smtClean="0"/>
          </a:p>
          <a:p>
            <a:r>
              <a:rPr lang="en-US" dirty="0" err="1" smtClean="0"/>
              <a:t>pr</a:t>
            </a:r>
            <a:endParaRPr lang="en-US" dirty="0" smtClean="0"/>
          </a:p>
          <a:p>
            <a:r>
              <a:rPr lang="en-US" dirty="0" err="1" smtClean="0"/>
              <a:t>dtr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1639669"/>
            <a:ext cx="243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» </a:t>
            </a:r>
            <a:r>
              <a:rPr lang="en-US" dirty="0" err="1"/>
              <a:t>fd</a:t>
            </a:r>
            <a:r>
              <a:rPr lang="en-US" dirty="0"/>
              <a:t> (52)</a:t>
            </a:r>
          </a:p>
          <a:p>
            <a:r>
              <a:rPr lang="en-US" dirty="0"/>
              <a:t>» hd30 (52)</a:t>
            </a:r>
          </a:p>
          <a:p>
            <a:r>
              <a:rPr lang="en-US" dirty="0"/>
              <a:t>» hd35 (52)</a:t>
            </a:r>
          </a:p>
          <a:p>
            <a:r>
              <a:rPr lang="en-US" dirty="0"/>
              <a:t>» hd38 (52)</a:t>
            </a:r>
          </a:p>
          <a:p>
            <a:r>
              <a:rPr lang="en-US" dirty="0"/>
              <a:t>» hd40 (52)</a:t>
            </a:r>
          </a:p>
          <a:p>
            <a:r>
              <a:rPr lang="en-US" dirty="0"/>
              <a:t>» hd45 (52)</a:t>
            </a:r>
          </a:p>
          <a:p>
            <a:r>
              <a:rPr lang="en-US" dirty="0"/>
              <a:t>» id (52)</a:t>
            </a:r>
          </a:p>
          <a:p>
            <a:r>
              <a:rPr lang="en-US" dirty="0" smtClean="0"/>
              <a:t>» </a:t>
            </a:r>
            <a:r>
              <a:rPr lang="en-US" dirty="0"/>
              <a:t>r10mm (52)</a:t>
            </a:r>
          </a:p>
          <a:p>
            <a:r>
              <a:rPr lang="en-US" dirty="0"/>
              <a:t>» r1mm (52)</a:t>
            </a:r>
          </a:p>
          <a:p>
            <a:r>
              <a:rPr lang="en-US" dirty="0"/>
              <a:t>» r20mm (52)</a:t>
            </a:r>
          </a:p>
          <a:p>
            <a:r>
              <a:rPr lang="en-US" dirty="0"/>
              <a:t>» rx1day (52)</a:t>
            </a:r>
          </a:p>
          <a:p>
            <a:r>
              <a:rPr lang="en-US" dirty="0"/>
              <a:t>» </a:t>
            </a:r>
            <a:r>
              <a:rPr lang="en-US" dirty="0" err="1"/>
              <a:t>sd</a:t>
            </a:r>
            <a:r>
              <a:rPr lang="en-US" dirty="0"/>
              <a:t> (52)</a:t>
            </a:r>
          </a:p>
          <a:p>
            <a:r>
              <a:rPr lang="en-US" dirty="0" smtClean="0"/>
              <a:t>» </a:t>
            </a:r>
            <a:r>
              <a:rPr lang="en-US" dirty="0" err="1"/>
              <a:t>tnn</a:t>
            </a:r>
            <a:r>
              <a:rPr lang="en-US" dirty="0"/>
              <a:t> (48)</a:t>
            </a:r>
          </a:p>
          <a:p>
            <a:r>
              <a:rPr lang="en-US" dirty="0"/>
              <a:t>» </a:t>
            </a:r>
            <a:r>
              <a:rPr lang="en-US" dirty="0" err="1"/>
              <a:t>tnx</a:t>
            </a:r>
            <a:r>
              <a:rPr lang="en-US" dirty="0"/>
              <a:t> (48)</a:t>
            </a:r>
          </a:p>
          <a:p>
            <a:r>
              <a:rPr lang="en-US" dirty="0"/>
              <a:t>» </a:t>
            </a:r>
            <a:r>
              <a:rPr lang="en-US" dirty="0" err="1"/>
              <a:t>tr</a:t>
            </a:r>
            <a:r>
              <a:rPr lang="en-US" dirty="0"/>
              <a:t> (52)</a:t>
            </a:r>
          </a:p>
          <a:p>
            <a:r>
              <a:rPr lang="en-US" dirty="0"/>
              <a:t>» </a:t>
            </a:r>
            <a:r>
              <a:rPr lang="en-US" dirty="0" err="1"/>
              <a:t>txn</a:t>
            </a:r>
            <a:r>
              <a:rPr lang="en-US" dirty="0"/>
              <a:t> (48)</a:t>
            </a:r>
          </a:p>
          <a:p>
            <a:r>
              <a:rPr lang="en-US" dirty="0"/>
              <a:t>» </a:t>
            </a:r>
            <a:r>
              <a:rPr lang="en-US" dirty="0" err="1"/>
              <a:t>txx</a:t>
            </a:r>
            <a:r>
              <a:rPr lang="en-US" dirty="0"/>
              <a:t> (48)</a:t>
            </a:r>
          </a:p>
        </p:txBody>
      </p:sp>
    </p:spTree>
    <p:extLst>
      <p:ext uri="{BB962C8B-B14F-4D97-AF65-F5344CB8AC3E}">
        <p14:creationId xmlns:p14="http://schemas.microsoft.com/office/powerpoint/2010/main" val="19248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657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Solution: </a:t>
            </a:r>
            <a:br>
              <a:rPr lang="en-US" dirty="0" smtClean="0"/>
            </a:br>
            <a:r>
              <a:rPr lang="en-US" dirty="0" smtClean="0"/>
              <a:t>Quantitative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30444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500" i="1" dirty="0" smtClean="0"/>
              <a:t>The NCPP team is working:</a:t>
            </a:r>
          </a:p>
          <a:p>
            <a:r>
              <a:rPr lang="en-US" sz="3500" i="1" dirty="0" smtClean="0"/>
              <a:t>To advance community-coordinated provision </a:t>
            </a:r>
            <a:r>
              <a:rPr lang="en-US" sz="3500" i="1" dirty="0"/>
              <a:t>of regional and local </a:t>
            </a:r>
            <a:r>
              <a:rPr lang="en-US" sz="3500" i="1" dirty="0" smtClean="0"/>
              <a:t>knowledge about </a:t>
            </a:r>
            <a:r>
              <a:rPr lang="en-US" sz="3500" i="1" dirty="0"/>
              <a:t>the evolving climate </a:t>
            </a:r>
            <a:endParaRPr lang="en-US" sz="3500" i="1" dirty="0" smtClean="0"/>
          </a:p>
          <a:p>
            <a:r>
              <a:rPr lang="en-US" sz="3500" i="1" dirty="0" smtClean="0"/>
              <a:t>To </a:t>
            </a:r>
            <a:r>
              <a:rPr lang="en-US" sz="3500" i="1" dirty="0"/>
              <a:t>accelerate its use in </a:t>
            </a:r>
            <a:r>
              <a:rPr lang="en-US" sz="3500" i="1" dirty="0" smtClean="0"/>
              <a:t>adaptation planning an decision making </a:t>
            </a:r>
          </a:p>
          <a:p>
            <a:pPr marL="0" indent="0">
              <a:buNone/>
            </a:pPr>
            <a:endParaRPr lang="en-US" sz="3500" i="1" dirty="0" smtClean="0"/>
          </a:p>
          <a:p>
            <a:r>
              <a:rPr lang="en-US" sz="3500" dirty="0" smtClean="0"/>
              <a:t>Facilitating </a:t>
            </a:r>
            <a:r>
              <a:rPr lang="en-US" sz="3500" dirty="0"/>
              <a:t>the development of </a:t>
            </a:r>
            <a:r>
              <a:rPr lang="en-US" sz="3500" u="sng" dirty="0"/>
              <a:t>application-oriented </a:t>
            </a:r>
            <a:r>
              <a:rPr lang="en-US" sz="3500" u="sng" dirty="0" smtClean="0"/>
              <a:t>communities</a:t>
            </a:r>
          </a:p>
          <a:p>
            <a:r>
              <a:rPr lang="en-US" sz="3500" dirty="0" smtClean="0"/>
              <a:t>Developing </a:t>
            </a:r>
            <a:r>
              <a:rPr lang="en-US" sz="3500" u="sng" dirty="0" smtClean="0"/>
              <a:t>standards</a:t>
            </a:r>
            <a:r>
              <a:rPr lang="en-US" sz="3500" u="sng" dirty="0"/>
              <a:t>, recommendations and guidance </a:t>
            </a:r>
            <a:r>
              <a:rPr lang="en-US" sz="3500" dirty="0"/>
              <a:t>for use of localized climate predictions </a:t>
            </a:r>
            <a:r>
              <a:rPr lang="en-US" sz="3500" dirty="0" smtClean="0"/>
              <a:t>&amp; projections</a:t>
            </a:r>
          </a:p>
          <a:p>
            <a:r>
              <a:rPr lang="en-US" sz="3500" dirty="0" smtClean="0"/>
              <a:t>Developing </a:t>
            </a:r>
            <a:r>
              <a:rPr lang="en-US" sz="3500" dirty="0"/>
              <a:t>a </a:t>
            </a:r>
            <a:r>
              <a:rPr lang="en-US" sz="3500" u="sng" dirty="0"/>
              <a:t>flexible </a:t>
            </a:r>
            <a:r>
              <a:rPr lang="en-US" sz="3500" u="sng" dirty="0" smtClean="0"/>
              <a:t>evaluation </a:t>
            </a:r>
            <a:r>
              <a:rPr lang="en-US" sz="3500" u="sng" dirty="0"/>
              <a:t>platform </a:t>
            </a:r>
            <a:r>
              <a:rPr lang="en-US" sz="3500" dirty="0"/>
              <a:t>that offers </a:t>
            </a:r>
            <a:r>
              <a:rPr lang="en-US" sz="3500" dirty="0" smtClean="0"/>
              <a:t>performance </a:t>
            </a:r>
            <a:r>
              <a:rPr lang="en-US" sz="3500" dirty="0"/>
              <a:t>metrics on methods, data and tools.</a:t>
            </a:r>
            <a:endParaRPr lang="en-US" sz="3500" i="1" dirty="0" smtClean="0"/>
          </a:p>
          <a:p>
            <a:endParaRPr lang="en-US" sz="3500" dirty="0" smtClean="0"/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                                              The Evaluation Engine</a:t>
            </a:r>
          </a:p>
          <a:p>
            <a:endParaRPr lang="en-US" dirty="0"/>
          </a:p>
        </p:txBody>
      </p:sp>
      <p:pic>
        <p:nvPicPr>
          <p:cNvPr id="1032" name="Picture 8" descr="C:\Users\jvigh\AppData\Local\Microsoft\Windows\Temporary Internet Files\Content.IE5\XFA383R2\MP9001455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9603"/>
            <a:ext cx="3891511" cy="25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848600" cy="9158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Evaluation Framework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 descr="protocol_famili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4" y="1128535"/>
            <a:ext cx="5345479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566" y="4724400"/>
            <a:ext cx="31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002" y="4343400"/>
            <a:ext cx="6645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 have initially focused on evaluation of </a:t>
            </a:r>
            <a:r>
              <a:rPr lang="en-US" b="1" u="sng" dirty="0" smtClean="0"/>
              <a:t>present observed climate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aiming to evaluate the different attributes of the various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downscaling methods     </a:t>
            </a:r>
          </a:p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1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98" y="2175272"/>
            <a:ext cx="2412536" cy="1652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tric_familie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0" y="2601911"/>
            <a:ext cx="5141670" cy="3578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36" y="130653"/>
            <a:ext cx="1839818" cy="1430970"/>
          </a:xfrm>
          <a:prstGeom prst="rect">
            <a:avLst/>
          </a:prstGeom>
        </p:spPr>
      </p:pic>
      <p:pic>
        <p:nvPicPr>
          <p:cNvPr id="7" name="Picture 2" descr="C:\Users\jvigh\AppData\Local\Microsoft\Windows\Temporary Internet Files\Content.IE5\8QM1AK1L\MP90044828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00" y="136585"/>
            <a:ext cx="2286000" cy="14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vigh\AppData\Local\Microsoft\Windows\Temporary Internet Files\Content.IE5\8QM1AK1L\MC9002291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5" y="136585"/>
            <a:ext cx="991782" cy="14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12" y="116457"/>
            <a:ext cx="2150434" cy="1472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006" y="2605182"/>
            <a:ext cx="904415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Max</a:t>
            </a:r>
          </a:p>
          <a:p>
            <a:r>
              <a:rPr lang="en-US" dirty="0" smtClean="0"/>
              <a:t>Min</a:t>
            </a:r>
          </a:p>
          <a:p>
            <a:endParaRPr lang="en-US" dirty="0" smtClean="0"/>
          </a:p>
          <a:p>
            <a:r>
              <a:rPr lang="en-US" dirty="0" smtClean="0"/>
              <a:t>p5</a:t>
            </a:r>
          </a:p>
          <a:p>
            <a:r>
              <a:rPr lang="en-US" dirty="0" smtClean="0"/>
              <a:t>p10</a:t>
            </a:r>
          </a:p>
          <a:p>
            <a:r>
              <a:rPr lang="en-US" dirty="0" smtClean="0"/>
              <a:t>p25</a:t>
            </a:r>
          </a:p>
          <a:p>
            <a:r>
              <a:rPr lang="en-US" dirty="0" smtClean="0"/>
              <a:t>Median</a:t>
            </a:r>
          </a:p>
          <a:p>
            <a:r>
              <a:rPr lang="en-US" dirty="0" smtClean="0"/>
              <a:t>p75</a:t>
            </a:r>
          </a:p>
          <a:p>
            <a:r>
              <a:rPr lang="en-US" dirty="0" smtClean="0"/>
              <a:t>p90</a:t>
            </a:r>
          </a:p>
          <a:p>
            <a:r>
              <a:rPr lang="en-US" dirty="0" smtClean="0"/>
              <a:t>p95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 </a:t>
            </a:r>
            <a:r>
              <a:rPr lang="en-US" dirty="0" err="1" smtClean="0"/>
              <a:t>Dev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0498" y="4724400"/>
            <a:ext cx="25388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ETCCDI Extremes Indices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6958" y="5885974"/>
            <a:ext cx="170591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BIOCLIM Indices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46" y="5305187"/>
            <a:ext cx="22525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Human Health Indices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8004" y="1701562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96784" y="1658034"/>
            <a:ext cx="11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</a:t>
            </a:r>
          </a:p>
          <a:p>
            <a:r>
              <a:rPr lang="en-US" b="1" dirty="0" smtClean="0"/>
              <a:t>Resources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4189" y="1738784"/>
            <a:ext cx="126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Ecosystems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87640" y="1707355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 Health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25882" y="3880685"/>
            <a:ext cx="139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Downscaling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962400" cy="3733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Lack of standardized </a:t>
            </a:r>
            <a:r>
              <a:rPr lang="en-US" b="1" dirty="0" smtClean="0"/>
              <a:t>data:</a:t>
            </a:r>
            <a:endParaRPr lang="en-US" b="1" dirty="0" smtClean="0"/>
          </a:p>
          <a:p>
            <a:r>
              <a:rPr lang="en-US" dirty="0" smtClean="0"/>
              <a:t>Differing metadata</a:t>
            </a:r>
          </a:p>
          <a:p>
            <a:r>
              <a:rPr lang="en-US" dirty="0" smtClean="0"/>
              <a:t>Different calendaring systems</a:t>
            </a:r>
          </a:p>
          <a:p>
            <a:r>
              <a:rPr lang="en-US" dirty="0" smtClean="0"/>
              <a:t>Missing coordinate </a:t>
            </a:r>
            <a:r>
              <a:rPr lang="en-US" dirty="0" smtClean="0"/>
              <a:t>arrays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4.4 GB files of daily surface data:</a:t>
            </a:r>
          </a:p>
          <a:p>
            <a:r>
              <a:rPr lang="en-US" dirty="0" err="1" smtClean="0"/>
              <a:t>Tas</a:t>
            </a:r>
            <a:r>
              <a:rPr lang="en-US" dirty="0" smtClean="0"/>
              <a:t>, </a:t>
            </a:r>
            <a:r>
              <a:rPr lang="en-US" dirty="0" err="1" smtClean="0"/>
              <a:t>TasMax</a:t>
            </a:r>
            <a:r>
              <a:rPr lang="en-US" dirty="0" smtClean="0"/>
              <a:t>, </a:t>
            </a:r>
            <a:r>
              <a:rPr lang="en-US" dirty="0" err="1" smtClean="0"/>
              <a:t>TasMin</a:t>
            </a:r>
            <a:r>
              <a:rPr lang="en-US" dirty="0" smtClean="0"/>
              <a:t>, </a:t>
            </a:r>
            <a:r>
              <a:rPr lang="en-US" dirty="0" err="1" smtClean="0"/>
              <a:t>Pr</a:t>
            </a:r>
            <a:r>
              <a:rPr lang="en-US" dirty="0" smtClean="0"/>
              <a:t>, DTR</a:t>
            </a:r>
          </a:p>
          <a:p>
            <a:r>
              <a:rPr lang="en-US" dirty="0" smtClean="0"/>
              <a:t>1971-2000</a:t>
            </a:r>
          </a:p>
          <a:p>
            <a:r>
              <a:rPr lang="en-US" dirty="0" smtClean="0"/>
              <a:t>Lower 48 U.S.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Nearly </a:t>
            </a:r>
            <a:r>
              <a:rPr lang="en-US" b="1" dirty="0"/>
              <a:t>1 TB of input data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9698" y="1905000"/>
            <a:ext cx="45720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anose="020B0604020202020204" pitchFamily="34" charset="0"/>
              </a:rPr>
              <a:t>Observational Input Datasets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Maurer02v2 (12 km) 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Maurer02v2 (</a:t>
            </a:r>
            <a:r>
              <a:rPr lang="en-US" dirty="0" err="1">
                <a:latin typeface="Arial" panose="020B0604020202020204" pitchFamily="34" charset="0"/>
              </a:rPr>
              <a:t>regridded</a:t>
            </a:r>
            <a:r>
              <a:rPr lang="en-US" dirty="0">
                <a:latin typeface="Arial" panose="020B0604020202020204" pitchFamily="34" charset="0"/>
              </a:rPr>
              <a:t> to 50km) 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Daymet2.1 </a:t>
            </a: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</a:rPr>
              <a:t>regridded</a:t>
            </a:r>
            <a:r>
              <a:rPr lang="en-US" dirty="0" smtClean="0">
                <a:latin typeface="Arial" panose="020B0604020202020204" pitchFamily="34" charset="0"/>
              </a:rPr>
              <a:t> to 12km) 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1" y="3672007"/>
            <a:ext cx="4343400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Types of Model Input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Asynchronous Regional Regression Model</a:t>
            </a:r>
          </a:p>
          <a:p>
            <a:r>
              <a:rPr lang="en-US" dirty="0"/>
              <a:t> </a:t>
            </a:r>
            <a:r>
              <a:rPr lang="en-US" dirty="0" smtClean="0"/>
              <a:t>    (ARRM) at 12 km from 16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Bias-Correction Constructed Analogs (BCCA) at 12 km from 10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Dynamical Downscaling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NARCCAP at 12 and 50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Perfect Model w/ ARRM &amp; Perfect Model Target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2302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Coming soon: Univ</a:t>
            </a:r>
            <a:r>
              <a:rPr lang="en-US" dirty="0"/>
              <a:t>. of Delaware, Berkeley Earth, etc. </a:t>
            </a:r>
            <a:r>
              <a:rPr lang="en-US" dirty="0" smtClean="0"/>
              <a:t>+ more fields </a:t>
            </a:r>
            <a:r>
              <a:rPr lang="en-US" dirty="0"/>
              <a:t>(variables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Flows: Incremental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5867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8550965"/>
              </p:ext>
            </p:extLst>
          </p:nvPr>
        </p:nvGraphicFramePr>
        <p:xfrm>
          <a:off x="0" y="8382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642983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Automated job submission allows for massive parallel processing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3427" y="6477391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 Climate GIS</a:t>
            </a:r>
            <a:endParaRPr lang="en-US" b="1" dirty="0"/>
          </a:p>
        </p:txBody>
      </p:sp>
      <p:sp>
        <p:nvSpPr>
          <p:cNvPr id="9" name="U-Turn Arrow 8"/>
          <p:cNvSpPr/>
          <p:nvPr/>
        </p:nvSpPr>
        <p:spPr>
          <a:xfrm rot="5400000">
            <a:off x="8261604" y="5735336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554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Engine implemented in NCAR Command Language (NCL)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50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715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result of the evaluation &amp; comparison is ~159,000 plots and datasets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NCPP Team has developed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metadata descriptors and standards</a:t>
            </a:r>
            <a:endParaRPr lang="en-US" dirty="0" smtClean="0"/>
          </a:p>
          <a:p>
            <a:r>
              <a:rPr lang="en-US" i="1" dirty="0"/>
              <a:t>Common Information Model </a:t>
            </a:r>
            <a:r>
              <a:rPr lang="en-US" dirty="0"/>
              <a:t>(CIM</a:t>
            </a:r>
            <a:r>
              <a:rPr lang="en-US" dirty="0" smtClean="0"/>
              <a:t>) developed by</a:t>
            </a:r>
            <a:r>
              <a:rPr lang="en-US" i="1" dirty="0" smtClean="0"/>
              <a:t> </a:t>
            </a:r>
            <a:r>
              <a:rPr lang="en-US" dirty="0"/>
              <a:t>Earth System Model Documentation (ES-DOC) </a:t>
            </a:r>
            <a:r>
              <a:rPr lang="en-US" dirty="0" smtClean="0"/>
              <a:t>Project</a:t>
            </a:r>
          </a:p>
          <a:p>
            <a:r>
              <a:rPr lang="en-US" dirty="0"/>
              <a:t>N</a:t>
            </a:r>
            <a:r>
              <a:rPr lang="en-US" dirty="0" smtClean="0"/>
              <a:t>ew controlled vocabulary for regional downscaling to describe the </a:t>
            </a:r>
            <a:r>
              <a:rPr lang="en-US" dirty="0" err="1" smtClean="0"/>
              <a:t>eval</a:t>
            </a:r>
            <a:r>
              <a:rPr lang="en-US" dirty="0" smtClean="0"/>
              <a:t> &amp; and comparison</a:t>
            </a:r>
          </a:p>
          <a:p>
            <a:r>
              <a:rPr lang="en-US" dirty="0" smtClean="0"/>
              <a:t>Descriptors agreed </a:t>
            </a:r>
            <a:r>
              <a:rPr lang="en-US" dirty="0"/>
              <a:t>upon by larger team (NASA/NOAA/Euro-CORDEX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etadata facilitates </a:t>
            </a:r>
            <a:r>
              <a:rPr lang="en-US" b="1" dirty="0" smtClean="0">
                <a:solidFill>
                  <a:srgbClr val="FF0000"/>
                </a:solidFill>
              </a:rPr>
              <a:t>capability for finding</a:t>
            </a:r>
            <a:r>
              <a:rPr lang="en-US" b="1" dirty="0">
                <a:solidFill>
                  <a:srgbClr val="FF0000"/>
                </a:solidFill>
              </a:rPr>
              <a:t>, accessing and using the products</a:t>
            </a:r>
            <a:r>
              <a:rPr lang="en-US" dirty="0"/>
              <a:t> using </a:t>
            </a:r>
            <a:r>
              <a:rPr lang="en-US" dirty="0" smtClean="0"/>
              <a:t>the </a:t>
            </a:r>
            <a:r>
              <a:rPr lang="en-US" dirty="0"/>
              <a:t>controlled </a:t>
            </a:r>
            <a:r>
              <a:rPr lang="en-US" dirty="0" smtClean="0"/>
              <a:t>vocabulary:</a:t>
            </a:r>
          </a:p>
          <a:p>
            <a:r>
              <a:rPr lang="en-US" dirty="0" smtClean="0"/>
              <a:t>For </a:t>
            </a:r>
            <a:r>
              <a:rPr lang="en-US" dirty="0"/>
              <a:t>search, access and </a:t>
            </a:r>
            <a:r>
              <a:rPr lang="en-US" dirty="0" smtClean="0"/>
              <a:t>comparison</a:t>
            </a:r>
          </a:p>
          <a:p>
            <a:r>
              <a:rPr lang="en-US" dirty="0" smtClean="0"/>
              <a:t>Either </a:t>
            </a:r>
            <a:r>
              <a:rPr lang="en-US" dirty="0"/>
              <a:t>through web interface or through machine search </a:t>
            </a:r>
            <a:r>
              <a:rPr lang="en-US" dirty="0" smtClean="0"/>
              <a:t>by tapping into the Earth System Grid Federation (ESGF)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 the first time, all products come with full metadata info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Success stories</a:t>
            </a:r>
          </a:p>
          <a:p>
            <a:r>
              <a:rPr lang="en-US" dirty="0" smtClean="0"/>
              <a:t>Using these descriptors, the GFDL group published the Perfect Model on their ESGF node</a:t>
            </a:r>
            <a:endParaRPr lang="en-US" dirty="0"/>
          </a:p>
          <a:p>
            <a:r>
              <a:rPr lang="en-US" dirty="0" err="1" smtClean="0"/>
              <a:t>Nasa</a:t>
            </a:r>
            <a:r>
              <a:rPr lang="en-US" dirty="0" smtClean="0"/>
              <a:t> AIMES team published the new 800 m BCSD on their node </a:t>
            </a:r>
            <a:endParaRPr lang="en-US" dirty="0"/>
          </a:p>
        </p:txBody>
      </p:sp>
      <p:pic>
        <p:nvPicPr>
          <p:cNvPr id="4" name="Picture 8" descr="C:\Users\jvigh\AppData\Local\Microsoft\Windows\Temporary Internet Files\Content.IE5\XFA383R2\MP9001455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399"/>
            <a:ext cx="8839200" cy="5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715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result of the evaluation &amp; comparison is ~159,000 plots and datasets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NCPP Team has developed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metadata descriptors and standards</a:t>
            </a:r>
            <a:endParaRPr lang="en-US" dirty="0" smtClean="0"/>
          </a:p>
          <a:p>
            <a:r>
              <a:rPr lang="en-US" i="1" dirty="0"/>
              <a:t>Common Information Model </a:t>
            </a:r>
            <a:r>
              <a:rPr lang="en-US" dirty="0"/>
              <a:t>(CIM</a:t>
            </a:r>
            <a:r>
              <a:rPr lang="en-US" dirty="0" smtClean="0"/>
              <a:t>) developed by</a:t>
            </a:r>
            <a:r>
              <a:rPr lang="en-US" i="1" dirty="0" smtClean="0"/>
              <a:t> </a:t>
            </a:r>
            <a:r>
              <a:rPr lang="en-US" dirty="0"/>
              <a:t>Earth System Model Documentation (ES-DOC) </a:t>
            </a:r>
            <a:r>
              <a:rPr lang="en-US" dirty="0" smtClean="0"/>
              <a:t>Project</a:t>
            </a:r>
          </a:p>
          <a:p>
            <a:r>
              <a:rPr lang="en-US" dirty="0"/>
              <a:t>N</a:t>
            </a:r>
            <a:r>
              <a:rPr lang="en-US" dirty="0" smtClean="0"/>
              <a:t>ew controlled vocabulary for regional downscaling to describe the </a:t>
            </a:r>
            <a:r>
              <a:rPr lang="en-US" dirty="0" err="1" smtClean="0"/>
              <a:t>eval</a:t>
            </a:r>
            <a:r>
              <a:rPr lang="en-US" dirty="0" smtClean="0"/>
              <a:t> &amp; and comparison</a:t>
            </a:r>
          </a:p>
          <a:p>
            <a:r>
              <a:rPr lang="en-US" dirty="0" smtClean="0"/>
              <a:t>Descriptors agreed </a:t>
            </a:r>
            <a:r>
              <a:rPr lang="en-US" dirty="0"/>
              <a:t>upon by larger team (NASA/NOAA/Euro-CORDEX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etadata facilitates </a:t>
            </a:r>
            <a:r>
              <a:rPr lang="en-US" b="1" dirty="0" smtClean="0">
                <a:solidFill>
                  <a:srgbClr val="FF0000"/>
                </a:solidFill>
              </a:rPr>
              <a:t>capability for finding</a:t>
            </a:r>
            <a:r>
              <a:rPr lang="en-US" b="1" dirty="0">
                <a:solidFill>
                  <a:srgbClr val="FF0000"/>
                </a:solidFill>
              </a:rPr>
              <a:t>, accessing and using the products</a:t>
            </a:r>
            <a:r>
              <a:rPr lang="en-US" dirty="0"/>
              <a:t> using </a:t>
            </a:r>
            <a:r>
              <a:rPr lang="en-US" dirty="0" smtClean="0"/>
              <a:t>the </a:t>
            </a:r>
            <a:r>
              <a:rPr lang="en-US" dirty="0"/>
              <a:t>controlled </a:t>
            </a:r>
            <a:r>
              <a:rPr lang="en-US" dirty="0" smtClean="0"/>
              <a:t>vocabulary:</a:t>
            </a:r>
          </a:p>
          <a:p>
            <a:r>
              <a:rPr lang="en-US" dirty="0" smtClean="0"/>
              <a:t>For </a:t>
            </a:r>
            <a:r>
              <a:rPr lang="en-US" dirty="0"/>
              <a:t>search, access and </a:t>
            </a:r>
            <a:r>
              <a:rPr lang="en-US" dirty="0" smtClean="0"/>
              <a:t>comparison</a:t>
            </a:r>
          </a:p>
          <a:p>
            <a:r>
              <a:rPr lang="en-US" dirty="0" smtClean="0"/>
              <a:t>Either </a:t>
            </a:r>
            <a:r>
              <a:rPr lang="en-US" dirty="0"/>
              <a:t>through web interface or through machine search </a:t>
            </a:r>
            <a:r>
              <a:rPr lang="en-US" dirty="0" smtClean="0"/>
              <a:t>by tapping into the Earth System Grid Federation (ESGF)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 the first time, all products come with full metadata info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Success stories</a:t>
            </a:r>
          </a:p>
          <a:p>
            <a:r>
              <a:rPr lang="en-US" dirty="0" smtClean="0"/>
              <a:t>Using these descriptors, the GFDL group published the Perfect Model on their ESGF node</a:t>
            </a:r>
            <a:endParaRPr lang="en-US" dirty="0"/>
          </a:p>
          <a:p>
            <a:r>
              <a:rPr lang="en-US" dirty="0" err="1" smtClean="0"/>
              <a:t>Nasa</a:t>
            </a:r>
            <a:r>
              <a:rPr lang="en-US" dirty="0" smtClean="0"/>
              <a:t> AIMES team published the new 800 m BCSD on their ESGF node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1315</Words>
  <Application>Microsoft Office PowerPoint</Application>
  <PresentationFormat>On-screen Show (4:3)</PresentationFormat>
  <Paragraphs>265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Computationally Efficient Platform to Examine the Efficacy of Regional Downscaling Methods</vt:lpstr>
      <vt:lpstr>The Problem</vt:lpstr>
      <vt:lpstr>The Solution:  Quantitative Evaluation </vt:lpstr>
      <vt:lpstr>Evaluation Framework</vt:lpstr>
      <vt:lpstr>PowerPoint Presentation</vt:lpstr>
      <vt:lpstr>Data Challenges</vt:lpstr>
      <vt:lpstr>Data Flows: Incremental Processing </vt:lpstr>
      <vt:lpstr>Metadata Standards</vt:lpstr>
      <vt:lpstr>Metadata Standards</vt:lpstr>
      <vt:lpstr>CoG Advanced Data Search:  Evaluation Database and 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Future Capabilities</vt:lpstr>
      <vt:lpstr>Listing of All Indices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Vigh</dc:creator>
  <cp:lastModifiedBy>speaker</cp:lastModifiedBy>
  <cp:revision>594</cp:revision>
  <dcterms:created xsi:type="dcterms:W3CDTF">2013-10-04T19:04:31Z</dcterms:created>
  <dcterms:modified xsi:type="dcterms:W3CDTF">2013-12-09T01:10:28Z</dcterms:modified>
</cp:coreProperties>
</file>