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3" r:id="rId5"/>
    <p:sldId id="266" r:id="rId6"/>
    <p:sldId id="289" r:id="rId7"/>
    <p:sldId id="261" r:id="rId8"/>
    <p:sldId id="279" r:id="rId9"/>
    <p:sldId id="300" r:id="rId10"/>
    <p:sldId id="259" r:id="rId11"/>
    <p:sldId id="294" r:id="rId12"/>
    <p:sldId id="301" r:id="rId13"/>
    <p:sldId id="299" r:id="rId14"/>
    <p:sldId id="298" r:id="rId15"/>
    <p:sldId id="302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i Sh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4" autoAdjust="0"/>
    <p:restoredTop sz="99063" autoAdjust="0"/>
  </p:normalViewPr>
  <p:slideViewPr>
    <p:cSldViewPr snapToGrid="0" snapToObjects="1">
      <p:cViewPr>
        <p:scale>
          <a:sx n="134" d="100"/>
          <a:sy n="134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C570E-CF88-C44D-B676-18C684DC2D74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6652-A285-624E-BFC5-6BB857CF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8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BF6E-90B4-4041-8F14-0454F95C2CFD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FE167-2676-B243-B521-90D96F54D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8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that GSI</a:t>
            </a:r>
            <a:r>
              <a:rPr lang="en-US" baseline="0" dirty="0" smtClean="0"/>
              <a:t> cannot assimilate these data yet, more details on slide at end of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add a few verification slides once complete.  Test is running (control w/o </a:t>
            </a:r>
            <a:r>
              <a:rPr lang="en-US" baseline="0" dirty="0" err="1" smtClean="0"/>
              <a:t>CrIS</a:t>
            </a:r>
            <a:r>
              <a:rPr lang="en-US" baseline="0" dirty="0" smtClean="0"/>
              <a:t> complete), need to complete verification – should be done 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add a few verification slides once complete.  Test is running (control w/o </a:t>
            </a:r>
            <a:r>
              <a:rPr lang="en-US" baseline="0" dirty="0" err="1" smtClean="0"/>
              <a:t>CrIS</a:t>
            </a:r>
            <a:r>
              <a:rPr lang="en-US" baseline="0" dirty="0" smtClean="0"/>
              <a:t> complete), need to complete verification – should be done 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F9D-981C-2A4A-830B-B06043FFA066}" type="datetime1">
              <a:rPr lang="en-US" smtClean="0"/>
              <a:t>1/13/15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E7B1-BF6C-9C43-A4DF-12AFC6BBC648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FEE-F2C0-D741-B5C3-B564A53767B3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F949-78DF-3F42-B74A-F92FD2D04DB1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68B-A3F3-B547-A3DD-B623FD2005C4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3E2-A421-8842-BDDA-12062C82569A}" type="datetime1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AF1-E921-654F-A20A-26C6149CC05A}" type="datetime1">
              <a:rPr lang="en-US" smtClean="0"/>
              <a:t>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AB4-FC01-874E-9E2C-E32D4B367B51}" type="datetime1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ECF9-3361-6747-B084-A50573284863}" type="datetime1">
              <a:rPr lang="en-US" smtClean="0"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D63-DDA2-C84C-85B6-E35C229142FD}" type="datetime1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FA38-74D5-3245-BA1E-17AD36910D7D}" type="datetime1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DEAC84-AC16-5A41-9957-CA3D843E841B}" type="datetime1">
              <a:rPr lang="en-US" smtClean="0"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E5C8AC-599C-314B-929E-3E41805E3A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3200400"/>
            <a:ext cx="733552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Kathryn Newman</a:t>
            </a:r>
            <a:r>
              <a:rPr lang="en-US" baseline="30000" dirty="0" smtClean="0"/>
              <a:t>1,2</a:t>
            </a:r>
            <a:r>
              <a:rPr lang="en-US" dirty="0" smtClean="0"/>
              <a:t>, Ming Hu</a:t>
            </a:r>
            <a:r>
              <a:rPr lang="en-US" baseline="30000" dirty="0" smtClean="0"/>
              <a:t>1,3</a:t>
            </a:r>
            <a:r>
              <a:rPr lang="en-US" dirty="0" smtClean="0"/>
              <a:t>, Christopher Williams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dirty="0" err="1" smtClean="0"/>
              <a:t>Chunhua</a:t>
            </a:r>
            <a:r>
              <a:rPr lang="en-US" dirty="0" smtClean="0"/>
              <a:t> Zhou</a:t>
            </a:r>
            <a:r>
              <a:rPr lang="en-US" baseline="30000" dirty="0" smtClean="0"/>
              <a:t>1,2</a:t>
            </a:r>
            <a:r>
              <a:rPr lang="en-US" dirty="0" smtClean="0"/>
              <a:t> and </a:t>
            </a:r>
            <a:r>
              <a:rPr lang="en-US" dirty="0" err="1" smtClean="0"/>
              <a:t>Hui</a:t>
            </a:r>
            <a:r>
              <a:rPr lang="en-US" dirty="0" smtClean="0"/>
              <a:t> Shao</a:t>
            </a:r>
            <a:r>
              <a:rPr lang="en-US" baseline="30000" dirty="0" smtClean="0"/>
              <a:t>1,2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3" y="1515128"/>
            <a:ext cx="9015891" cy="1460827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Impact of Traditional and Non-traditional Observation Sources using the Grid-point Statistical Interpolation Data Assimilation System for Regional Applications</a:t>
            </a:r>
            <a:endParaRPr lang="en-US" sz="2200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95400" y="4343400"/>
            <a:ext cx="6400800" cy="1981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Developmental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Testbed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 (DTC)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baseline="30000" dirty="0" smtClean="0">
                <a:solidFill>
                  <a:schemeClr val="tx2"/>
                </a:solidFill>
              </a:rPr>
              <a:t>2 </a:t>
            </a:r>
            <a:r>
              <a:rPr lang="en-US" dirty="0" smtClean="0">
                <a:solidFill>
                  <a:schemeClr val="tx2"/>
                </a:solidFill>
              </a:rPr>
              <a:t>National Center for Atmospheric Research (NCAR)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 NOAA/Global Systems Division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Acknowledgement: Air Force Weather Agency (AFWA)</a:t>
            </a: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20160" y="6324600"/>
            <a:ext cx="5323840" cy="5334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i="1" dirty="0" smtClean="0">
                <a:solidFill>
                  <a:schemeClr val="tx2"/>
                </a:solidFill>
              </a:rPr>
              <a:t>95</a:t>
            </a:r>
            <a:r>
              <a:rPr lang="en-US" sz="1600" i="1" baseline="30000" dirty="0" smtClean="0">
                <a:solidFill>
                  <a:schemeClr val="tx2"/>
                </a:solidFill>
              </a:rPr>
              <a:t>st</a:t>
            </a:r>
            <a:r>
              <a:rPr lang="en-US" sz="1600" i="1" dirty="0" smtClean="0">
                <a:solidFill>
                  <a:schemeClr val="tx2"/>
                </a:solidFill>
              </a:rPr>
              <a:t> AMS Annual Meeting/19</a:t>
            </a:r>
            <a:r>
              <a:rPr lang="en-US" sz="16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1600" i="1" dirty="0" smtClean="0">
                <a:solidFill>
                  <a:schemeClr val="tx2"/>
                </a:solidFill>
              </a:rPr>
              <a:t> IOAS-AOLS       Phoenix, AZ January 5-9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5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analysis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SBUV vs. CTL</a:t>
            </a:r>
          </a:p>
          <a:p>
            <a:r>
              <a:rPr lang="en-US" dirty="0" smtClean="0"/>
              <a:t>GOME vs. CTL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9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4402"/>
          </a:xfrm>
        </p:spPr>
        <p:txBody>
          <a:bodyPr/>
          <a:lstStyle/>
          <a:p>
            <a:r>
              <a:rPr lang="en-US" dirty="0" smtClean="0"/>
              <a:t>SBUV: verification against ERA-I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45200" y="1447799"/>
            <a:ext cx="2806700" cy="5003245"/>
          </a:xfrm>
        </p:spPr>
        <p:txBody>
          <a:bodyPr>
            <a:normAutofit/>
          </a:bodyPr>
          <a:lstStyle/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Strong signal for improved T field</a:t>
            </a:r>
          </a:p>
          <a:p>
            <a:pPr lvl="1"/>
            <a:r>
              <a:rPr lang="en-US" dirty="0" smtClean="0"/>
              <a:t>Small mixed improvements for U (V)</a:t>
            </a:r>
          </a:p>
          <a:p>
            <a:r>
              <a:rPr lang="en-US" dirty="0" smtClean="0"/>
              <a:t>24 </a:t>
            </a:r>
            <a:r>
              <a:rPr lang="en-US" dirty="0" err="1" smtClean="0"/>
              <a:t>hr</a:t>
            </a:r>
            <a:r>
              <a:rPr lang="en-US" dirty="0" smtClean="0"/>
              <a:t> Forecast:</a:t>
            </a:r>
          </a:p>
          <a:p>
            <a:pPr lvl="1"/>
            <a:r>
              <a:rPr lang="en-US" dirty="0" smtClean="0"/>
              <a:t>Most SS differences washed out</a:t>
            </a:r>
          </a:p>
          <a:p>
            <a:pPr lvl="1"/>
            <a:r>
              <a:rPr lang="en-US" dirty="0" smtClean="0"/>
              <a:t>Ozone limited to analysis …</a:t>
            </a:r>
            <a:endParaRPr lang="en-US" dirty="0"/>
          </a:p>
        </p:txBody>
      </p:sp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00H_vertical_TMP_SBUV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" b="5000"/>
          <a:stretch/>
        </p:blipFill>
        <p:spPr>
          <a:xfrm>
            <a:off x="146304" y="1308100"/>
            <a:ext cx="2958877" cy="2286000"/>
          </a:xfrm>
          <a:prstGeom prst="rect">
            <a:avLst/>
          </a:prstGeom>
        </p:spPr>
      </p:pic>
      <p:pic>
        <p:nvPicPr>
          <p:cNvPr id="3" name="Picture 2" descr="00H_vertical_UGRD_SBUV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" b="5371"/>
          <a:stretch/>
        </p:blipFill>
        <p:spPr>
          <a:xfrm>
            <a:off x="3106057" y="1308100"/>
            <a:ext cx="2939143" cy="2286000"/>
          </a:xfrm>
          <a:prstGeom prst="rect">
            <a:avLst/>
          </a:prstGeom>
        </p:spPr>
      </p:pic>
      <p:pic>
        <p:nvPicPr>
          <p:cNvPr id="6" name="Picture 5" descr="24h_vertical_TMP_SBUV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 b="5371"/>
          <a:stretch/>
        </p:blipFill>
        <p:spPr>
          <a:xfrm>
            <a:off x="146304" y="3733800"/>
            <a:ext cx="2965984" cy="2286000"/>
          </a:xfrm>
          <a:prstGeom prst="rect">
            <a:avLst/>
          </a:prstGeom>
        </p:spPr>
      </p:pic>
      <p:pic>
        <p:nvPicPr>
          <p:cNvPr id="7" name="Picture 6" descr="24h_vertical_UGRD_SBUV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" b="5555"/>
          <a:stretch/>
        </p:blipFill>
        <p:spPr>
          <a:xfrm>
            <a:off x="3105181" y="3733800"/>
            <a:ext cx="2962835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504" y="1577975"/>
            <a:ext cx="336296" cy="2032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3504" y="2292350"/>
            <a:ext cx="247396" cy="2032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1279" y="3006725"/>
            <a:ext cx="202946" cy="2032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375" y="2524124"/>
            <a:ext cx="120904" cy="117475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0375" y="3251200"/>
            <a:ext cx="120904" cy="9207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0374" y="4467223"/>
            <a:ext cx="86233" cy="123825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3052" y="3984623"/>
            <a:ext cx="91948" cy="123825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8026" y="3984623"/>
            <a:ext cx="164973" cy="123825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5350" y="4108448"/>
            <a:ext cx="82676" cy="95254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18026" y="1536700"/>
            <a:ext cx="164973" cy="13335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453" y="2292350"/>
            <a:ext cx="133097" cy="9525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00425" y="1917700"/>
            <a:ext cx="101473" cy="9525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900" y="6081713"/>
            <a:ext cx="43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SBUV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CTL02</a:t>
            </a:r>
            <a:r>
              <a:rPr lang="en-US" b="1" dirty="0" smtClean="0"/>
              <a:t>     CTL02-SBUV (pairwise)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" y="102362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Analysis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" y="3472934"/>
            <a:ext cx="16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24-hr forecast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06320" y="196088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6320" y="420981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4320" y="420981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4320" y="194921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31917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041900"/>
            <a:ext cx="7772400" cy="139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 levels with SS improvements show consistent SS improvements</a:t>
            </a:r>
          </a:p>
          <a:p>
            <a:pPr lvl="1"/>
            <a:r>
              <a:rPr lang="en-US" dirty="0" smtClean="0"/>
              <a:t>T: Impact limited to ~18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U: Impact present longer in forecast</a:t>
            </a:r>
          </a:p>
          <a:p>
            <a:endParaRPr lang="en-US" dirty="0"/>
          </a:p>
        </p:txBody>
      </p:sp>
      <p:pic>
        <p:nvPicPr>
          <p:cNvPr id="5" name="Picture 4" descr="400hpa_timeseries_TMP_SBU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4696" b="13519"/>
          <a:stretch/>
        </p:blipFill>
        <p:spPr>
          <a:xfrm>
            <a:off x="603504" y="1816100"/>
            <a:ext cx="375974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364" y="4620181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SBUV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CTL02</a:t>
            </a:r>
            <a:r>
              <a:rPr lang="en-US" b="1" dirty="0" smtClean="0"/>
              <a:t>     CTL02-SBUV</a:t>
            </a:r>
            <a:endParaRPr lang="en-US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74638"/>
            <a:ext cx="7772400" cy="93440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SBUV: verification against ERA-I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2800" y="3968750"/>
            <a:ext cx="1162050" cy="3048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1350" y="3968750"/>
            <a:ext cx="304800" cy="29845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50hpa_timeseries_U_SBU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4983" b="14445"/>
          <a:stretch/>
        </p:blipFill>
        <p:spPr>
          <a:xfrm>
            <a:off x="4508499" y="1816100"/>
            <a:ext cx="3800104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81549" y="4098925"/>
            <a:ext cx="2149476" cy="225425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8399" y="169672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RMSE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98800" y="2831346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400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 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4800" y="2983746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50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 U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SBUV Ozone analysis: 12hr 400 </a:t>
            </a:r>
            <a:r>
              <a:rPr lang="en-US" dirty="0" err="1" smtClean="0"/>
              <a:t>hPa</a:t>
            </a:r>
            <a:r>
              <a:rPr lang="en-US" dirty="0" smtClean="0"/>
              <a:t> Temperature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638800" y="3736974"/>
            <a:ext cx="3206364" cy="2625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 runs against ERA: CTL too warm, SBUV impact cools (more consistent w/ ERA)</a:t>
            </a:r>
          </a:p>
          <a:p>
            <a:r>
              <a:rPr lang="en-US" dirty="0" smtClean="0"/>
              <a:t>Pairwise SS for each grid point: SBUV cooling pattern SS</a:t>
            </a:r>
            <a:endParaRPr lang="en-US" dirty="0"/>
          </a:p>
        </p:txBody>
      </p:sp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TL_02_EPAC_Tfix_T_diff_era_400mb_12fh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4074" r="16667" b="27315"/>
          <a:stretch/>
        </p:blipFill>
        <p:spPr>
          <a:xfrm>
            <a:off x="279401" y="1417638"/>
            <a:ext cx="3994622" cy="2011680"/>
          </a:xfrm>
          <a:prstGeom prst="rect">
            <a:avLst/>
          </a:prstGeom>
        </p:spPr>
      </p:pic>
      <p:pic>
        <p:nvPicPr>
          <p:cNvPr id="3" name="Picture 2" descr="SBUV_02_EPAC_Tfix_T_diff_era_400mb_12fh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3842" r="5035" b="26852"/>
          <a:stretch/>
        </p:blipFill>
        <p:spPr>
          <a:xfrm>
            <a:off x="4274023" y="1417638"/>
            <a:ext cx="4571141" cy="2011680"/>
          </a:xfrm>
          <a:prstGeom prst="rect">
            <a:avLst/>
          </a:prstGeom>
        </p:spPr>
      </p:pic>
      <p:pic>
        <p:nvPicPr>
          <p:cNvPr id="6" name="Picture 5" descr="temp_pairwise_diff_era_400mb_SBUV_02_EPAC_Tfix_CTL_02_EPAC_Tfix_12fh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8981" r="5903" b="25694"/>
          <a:stretch/>
        </p:blipFill>
        <p:spPr>
          <a:xfrm>
            <a:off x="279402" y="3429318"/>
            <a:ext cx="5131353" cy="2560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3898900"/>
            <a:ext cx="1752600" cy="15240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1123" y="1638300"/>
            <a:ext cx="1644177" cy="14986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84923" y="1638300"/>
            <a:ext cx="1580677" cy="14986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900" y="16383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CTL02-ERA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70400" y="16383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SBUV-ERA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30500" y="2133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0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82662"/>
          </a:xfrm>
        </p:spPr>
        <p:txBody>
          <a:bodyPr/>
          <a:lstStyle/>
          <a:p>
            <a:r>
              <a:rPr lang="en-US" dirty="0" smtClean="0"/>
              <a:t>GOME: verification against ERA-I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337300" y="1447800"/>
            <a:ext cx="2565400" cy="492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Analysis: </a:t>
            </a:r>
          </a:p>
          <a:p>
            <a:pPr lvl="1"/>
            <a:r>
              <a:rPr lang="en-US" dirty="0" smtClean="0"/>
              <a:t>Consistent T impact to GOME</a:t>
            </a:r>
          </a:p>
          <a:p>
            <a:pPr lvl="1"/>
            <a:r>
              <a:rPr lang="en-US" dirty="0" smtClean="0"/>
              <a:t>Neutral U (exp. 50 </a:t>
            </a:r>
            <a:r>
              <a:rPr lang="en-US" dirty="0" err="1" smtClean="0"/>
              <a:t>hPa</a:t>
            </a:r>
            <a:r>
              <a:rPr lang="en-US" dirty="0" smtClean="0"/>
              <a:t> SS)</a:t>
            </a:r>
          </a:p>
          <a:p>
            <a:r>
              <a:rPr lang="en-US" dirty="0" smtClean="0"/>
              <a:t>24 </a:t>
            </a:r>
            <a:r>
              <a:rPr lang="en-US" dirty="0" err="1" smtClean="0"/>
              <a:t>hr</a:t>
            </a:r>
            <a:r>
              <a:rPr lang="en-US" dirty="0" smtClean="0"/>
              <a:t> Forecast:</a:t>
            </a:r>
          </a:p>
          <a:p>
            <a:pPr lvl="1"/>
            <a:r>
              <a:rPr lang="en-US" dirty="0" smtClean="0"/>
              <a:t>Consistent results to GOME, impact lost by 24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Small SS degradation signal in 24-hr U </a:t>
            </a:r>
            <a:endParaRPr lang="en-US" dirty="0"/>
          </a:p>
        </p:txBody>
      </p:sp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00h_vertical_TMP_GOM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 b="5740"/>
          <a:stretch/>
        </p:blipFill>
        <p:spPr>
          <a:xfrm>
            <a:off x="146304" y="1447800"/>
            <a:ext cx="2977639" cy="2286000"/>
          </a:xfrm>
          <a:prstGeom prst="rect">
            <a:avLst/>
          </a:prstGeom>
        </p:spPr>
      </p:pic>
      <p:pic>
        <p:nvPicPr>
          <p:cNvPr id="3" name="Picture 2" descr="00H_Vertical_UGRD_GOM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 b="5371"/>
          <a:stretch/>
        </p:blipFill>
        <p:spPr>
          <a:xfrm>
            <a:off x="3213102" y="1447800"/>
            <a:ext cx="2961511" cy="2286000"/>
          </a:xfrm>
          <a:prstGeom prst="rect">
            <a:avLst/>
          </a:prstGeom>
        </p:spPr>
      </p:pic>
      <p:pic>
        <p:nvPicPr>
          <p:cNvPr id="6" name="Picture 5" descr="24H_vertical_UGRD_GOME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 b="5926"/>
          <a:stretch/>
        </p:blipFill>
        <p:spPr>
          <a:xfrm>
            <a:off x="3213102" y="3795713"/>
            <a:ext cx="2970000" cy="2286000"/>
          </a:xfrm>
          <a:prstGeom prst="rect">
            <a:avLst/>
          </a:prstGeom>
        </p:spPr>
      </p:pic>
      <p:pic>
        <p:nvPicPr>
          <p:cNvPr id="7" name="Picture 6" descr="24h_vertical_TMP_GOME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 b="5555"/>
          <a:stretch/>
        </p:blipFill>
        <p:spPr>
          <a:xfrm>
            <a:off x="156625" y="3733800"/>
            <a:ext cx="2967318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225" y="1933575"/>
            <a:ext cx="184150" cy="203200"/>
          </a:xfrm>
          <a:prstGeom prst="rect">
            <a:avLst/>
          </a:prstGeom>
          <a:noFill/>
          <a:ln w="952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7225" y="2517775"/>
            <a:ext cx="184150" cy="139700"/>
          </a:xfrm>
          <a:prstGeom prst="rect">
            <a:avLst/>
          </a:prstGeom>
          <a:noFill/>
          <a:ln w="952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4500" y="3025775"/>
            <a:ext cx="212725" cy="139700"/>
          </a:xfrm>
          <a:prstGeom prst="rect">
            <a:avLst/>
          </a:prstGeom>
          <a:noFill/>
          <a:ln w="952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7225" y="3168650"/>
            <a:ext cx="184150" cy="323850"/>
          </a:xfrm>
          <a:prstGeom prst="rect">
            <a:avLst/>
          </a:prstGeom>
          <a:noFill/>
          <a:ln w="952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02" y="1698625"/>
            <a:ext cx="184150" cy="123825"/>
          </a:xfrm>
          <a:prstGeom prst="rect">
            <a:avLst/>
          </a:prstGeom>
          <a:noFill/>
          <a:ln w="952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2625" y="5438775"/>
            <a:ext cx="158750" cy="228600"/>
          </a:xfrm>
          <a:prstGeom prst="rect">
            <a:avLst/>
          </a:prstGeom>
          <a:noFill/>
          <a:ln w="952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4753" y="5210175"/>
            <a:ext cx="237871" cy="228600"/>
          </a:xfrm>
          <a:prstGeom prst="rect">
            <a:avLst/>
          </a:prstGeom>
          <a:noFill/>
          <a:ln w="952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3232" y="4295775"/>
            <a:ext cx="148712" cy="114300"/>
          </a:xfrm>
          <a:prstGeom prst="rect">
            <a:avLst/>
          </a:prstGeom>
          <a:noFill/>
          <a:ln w="952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6920" y="5629275"/>
            <a:ext cx="148712" cy="114300"/>
          </a:xfrm>
          <a:prstGeom prst="rect">
            <a:avLst/>
          </a:prstGeom>
          <a:noFill/>
          <a:ln w="952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3502" y="6118226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GOME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CTL02</a:t>
            </a:r>
            <a:r>
              <a:rPr lang="en-US" b="1" dirty="0" smtClean="0"/>
              <a:t>     CTL02-GOME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" y="117602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Analysis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" y="3498334"/>
            <a:ext cx="16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24-hr forecast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4320" y="194921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4320" y="4290221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7700" y="4295775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7700" y="1952109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8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054600"/>
            <a:ext cx="7772400" cy="11557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 improvement diminishes by 18 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U RMSE reduction present for all forecast times, SS out to 18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GOME: verification against ERA-I</a:t>
            </a:r>
            <a:endParaRPr lang="en-US" dirty="0"/>
          </a:p>
        </p:txBody>
      </p:sp>
      <p:pic>
        <p:nvPicPr>
          <p:cNvPr id="6" name="Picture 5" descr="150hpa_timeseries_TMP_GOM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4983" b="14445"/>
          <a:stretch/>
        </p:blipFill>
        <p:spPr>
          <a:xfrm>
            <a:off x="603504" y="1765300"/>
            <a:ext cx="3800104" cy="2743200"/>
          </a:xfrm>
          <a:prstGeom prst="rect">
            <a:avLst/>
          </a:prstGeom>
        </p:spPr>
      </p:pic>
      <p:pic>
        <p:nvPicPr>
          <p:cNvPr id="7" name="Picture 6" descr="50hpa_timerseries_GOM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4696" b="14074"/>
          <a:stretch/>
        </p:blipFill>
        <p:spPr>
          <a:xfrm>
            <a:off x="4622799" y="1765300"/>
            <a:ext cx="3789637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100" y="4003674"/>
            <a:ext cx="993775" cy="219075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3625" y="4032250"/>
            <a:ext cx="517525" cy="19049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5200" y="4067175"/>
            <a:ext cx="200025" cy="19049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6025" y="4518026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GOME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CTL02</a:t>
            </a:r>
            <a:r>
              <a:rPr lang="en-US" b="1" dirty="0" smtClean="0"/>
              <a:t>     CTL02-GOME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98800" y="2831346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150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 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0700" y="2831346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50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 U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399" y="169672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RMSE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8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GOME </a:t>
            </a:r>
            <a:r>
              <a:rPr lang="en-US" dirty="0"/>
              <a:t>Ozone analysis: 12hr </a:t>
            </a:r>
            <a:r>
              <a:rPr lang="en-US" dirty="0" smtClean="0"/>
              <a:t>150 </a:t>
            </a:r>
            <a:r>
              <a:rPr lang="en-US" dirty="0" err="1"/>
              <a:t>hPa</a:t>
            </a:r>
            <a:r>
              <a:rPr lang="en-US" dirty="0"/>
              <a:t> Temperature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16</a:t>
            </a:fld>
            <a:endParaRPr lang="en-US" dirty="0"/>
          </a:p>
        </p:txBody>
      </p:sp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GOME_02_ATL_Tfix_T_diff_era_150mb_12fh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23611" r="4514" b="27084"/>
          <a:stretch/>
        </p:blipFill>
        <p:spPr>
          <a:xfrm>
            <a:off x="4157007" y="1354138"/>
            <a:ext cx="4892901" cy="2148840"/>
          </a:xfrm>
          <a:prstGeom prst="rect">
            <a:avLst/>
          </a:prstGeom>
        </p:spPr>
      </p:pic>
      <p:pic>
        <p:nvPicPr>
          <p:cNvPr id="3" name="Picture 2" descr="CTL_02_ATL_Tfix_T_diff_era_150mb_12fh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25000" r="17014" b="28241"/>
          <a:stretch/>
        </p:blipFill>
        <p:spPr>
          <a:xfrm>
            <a:off x="146304" y="1417638"/>
            <a:ext cx="4073154" cy="2011680"/>
          </a:xfrm>
          <a:prstGeom prst="rect">
            <a:avLst/>
          </a:prstGeom>
        </p:spPr>
      </p:pic>
      <p:pic>
        <p:nvPicPr>
          <p:cNvPr id="6" name="Picture 5" descr="temp_pairwise_diff_era_150mb_GOME_02_ATL_Tfix_CTL_02_ATL_Tfix_12fh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21065" r="5555" b="27546"/>
          <a:stretch/>
        </p:blipFill>
        <p:spPr>
          <a:xfrm>
            <a:off x="146304" y="3390900"/>
            <a:ext cx="5501228" cy="2560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9574159">
            <a:off x="2072859" y="3884047"/>
            <a:ext cx="2222466" cy="10795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74159">
            <a:off x="1758967" y="1700633"/>
            <a:ext cx="2222466" cy="10795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574159">
            <a:off x="5899168" y="1687931"/>
            <a:ext cx="2222466" cy="10795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9900" y="16383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CTL02-ERA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08500" y="16383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GOME-ERA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5638800" y="3736974"/>
            <a:ext cx="3206364" cy="26257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 runs against ERA: CTL too warm, GOME impact cools (more consistent w/ ERA)</a:t>
            </a:r>
          </a:p>
          <a:p>
            <a:r>
              <a:rPr lang="en-US" dirty="0" smtClean="0"/>
              <a:t>Pairwise SS for each grid point: GOME cooling pattern 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25700" y="2133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06628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Model Top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Increasing model top from 10 </a:t>
            </a:r>
            <a:r>
              <a:rPr lang="en-US" dirty="0" err="1" smtClean="0"/>
              <a:t>hPa</a:t>
            </a:r>
            <a:r>
              <a:rPr lang="en-US" dirty="0" smtClean="0"/>
              <a:t> to 2 </a:t>
            </a:r>
            <a:r>
              <a:rPr lang="en-US" dirty="0" err="1" smtClean="0"/>
              <a:t>hPa</a:t>
            </a:r>
            <a:r>
              <a:rPr lang="en-US" dirty="0" smtClean="0"/>
              <a:t> resulted in improved T, U (V), with neutral SPFH</a:t>
            </a:r>
          </a:p>
          <a:p>
            <a:r>
              <a:rPr lang="en-US" b="1" dirty="0" smtClean="0"/>
              <a:t>Ozone Analysis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SBUV and GOME ozone were assimilated into GSI using GFS ozone for background</a:t>
            </a:r>
          </a:p>
          <a:p>
            <a:pPr lvl="2"/>
            <a:r>
              <a:rPr lang="en-US" dirty="0" smtClean="0"/>
              <a:t>Only analysis update, indirect impact on radiances</a:t>
            </a:r>
          </a:p>
          <a:p>
            <a:pPr lvl="1"/>
            <a:r>
              <a:rPr lang="en-US" dirty="0" smtClean="0"/>
              <a:t>SBUV and GOME runs resulted in consistent (generally positive) changes over the control (CTL02)</a:t>
            </a:r>
            <a:endParaRPr lang="en-US" dirty="0"/>
          </a:p>
          <a:p>
            <a:pPr lvl="2"/>
            <a:r>
              <a:rPr lang="en-US" dirty="0" smtClean="0"/>
              <a:t>Improved T analysis with minor U (V) improvements</a:t>
            </a:r>
          </a:p>
          <a:p>
            <a:pPr lvl="2"/>
            <a:r>
              <a:rPr lang="en-US" dirty="0" smtClean="0"/>
              <a:t>Temperature and wind benefits present for short term forecast (~18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Temperature improvements suggest ozone analysis run cooler (&amp; more consistent with ERA-I) than control</a:t>
            </a:r>
          </a:p>
          <a:p>
            <a:pPr lvl="2"/>
            <a:r>
              <a:rPr lang="en-US" dirty="0" smtClean="0"/>
              <a:t>Overall, SBUV showed more positive impact than GOME</a:t>
            </a:r>
          </a:p>
        </p:txBody>
      </p:sp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41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new sources of traditional/non-traditional data become available for GSI, the DTC tests the utility of the new dataset(s) by conducting sensitivity tests for regional scale model forecasts</a:t>
            </a:r>
          </a:p>
          <a:p>
            <a:r>
              <a:rPr lang="en-US" dirty="0" smtClean="0"/>
              <a:t>Provide recommendations to AFWA concerning:</a:t>
            </a:r>
          </a:p>
          <a:p>
            <a:pPr lvl="1"/>
            <a:r>
              <a:rPr lang="en-US" dirty="0" smtClean="0"/>
              <a:t>GSI DA configurations that optimize the utility of these data </a:t>
            </a:r>
          </a:p>
          <a:p>
            <a:pPr lvl="1"/>
            <a:r>
              <a:rPr lang="en-US" dirty="0" smtClean="0"/>
              <a:t>Datasets that best enhance GSI performance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Impact on operational observation suite for proposed increase in model top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Sensitivity testing for non-traditional data sources: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NOAA-16/17/19 SBUV/2 (Ozone)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METOP-A GOME-2 (Ozone)</a:t>
            </a:r>
            <a:endParaRPr lang="en-US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26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1200" y="1399327"/>
            <a:ext cx="7879049" cy="4906282"/>
          </a:xfrm>
        </p:spPr>
        <p:txBody>
          <a:bodyPr numCol="1"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GSI v3.3 (3d-var) coupled with WRF-ARW v3.6.1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Partial cycling scheme – cold start 06/18, warm start 12/00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Testing period: 2014 August 1-31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000" dirty="0"/>
              <a:t>Observations assimilated: AFWA conventional observations, GPS RO, satellite radiances (AMSU-A, MHS, AIRS, HIRS4, IASI, </a:t>
            </a:r>
            <a:r>
              <a:rPr lang="en-US" sz="2000" dirty="0" err="1"/>
              <a:t>CrIS</a:t>
            </a:r>
            <a:r>
              <a:rPr lang="en-US" sz="2000" dirty="0" smtClean="0"/>
              <a:t>)</a:t>
            </a:r>
          </a:p>
          <a:p>
            <a:pPr marL="548640" lvl="2" indent="-274320">
              <a:spcBef>
                <a:spcPts val="580"/>
              </a:spcBef>
              <a:buClr>
                <a:schemeClr val="accent2"/>
              </a:buClr>
            </a:pPr>
            <a:r>
              <a:rPr lang="en-US" dirty="0" smtClean="0"/>
              <a:t>continuously </a:t>
            </a:r>
            <a:r>
              <a:rPr lang="en-US" dirty="0"/>
              <a:t>cycled BC </a:t>
            </a:r>
            <a:r>
              <a:rPr lang="en-US" dirty="0" smtClean="0"/>
              <a:t>coefficients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15 km horizontal resolution, 62 (57) vertical levels, 2 </a:t>
            </a:r>
            <a:r>
              <a:rPr lang="en-US" sz="2000" dirty="0" err="1" smtClean="0">
                <a:solidFill>
                  <a:srgbClr val="000000"/>
                </a:solidFill>
              </a:rPr>
              <a:t>mb</a:t>
            </a:r>
            <a:r>
              <a:rPr lang="en-US" sz="2000" dirty="0" smtClean="0">
                <a:solidFill>
                  <a:srgbClr val="000000"/>
                </a:solidFill>
              </a:rPr>
              <a:t> (10 </a:t>
            </a:r>
            <a:r>
              <a:rPr lang="en-US" sz="2000" dirty="0" err="1" smtClean="0">
                <a:solidFill>
                  <a:srgbClr val="000000"/>
                </a:solidFill>
              </a:rPr>
              <a:t>mb</a:t>
            </a:r>
            <a:r>
              <a:rPr lang="en-US" sz="2000" dirty="0" smtClean="0">
                <a:solidFill>
                  <a:srgbClr val="000000"/>
                </a:solidFill>
              </a:rPr>
              <a:t>) model top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48-hr deterministic forecasts initialized at 00/12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Verification </a:t>
            </a:r>
            <a:r>
              <a:rPr lang="en-US" sz="2000" dirty="0">
                <a:solidFill>
                  <a:srgbClr val="000000"/>
                </a:solidFill>
              </a:rPr>
              <a:t>against ERA-Interim </a:t>
            </a:r>
            <a:r>
              <a:rPr lang="en-US" sz="2000" dirty="0" smtClean="0">
                <a:solidFill>
                  <a:srgbClr val="000000"/>
                </a:solidFill>
              </a:rPr>
              <a:t>reanalysis using Model Evaluation Tools (MET)</a:t>
            </a: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lot_ATLdo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5556" r="8818" b="28000"/>
          <a:stretch/>
        </p:blipFill>
        <p:spPr>
          <a:xfrm>
            <a:off x="1169999" y="4805680"/>
            <a:ext cx="3451202" cy="1828800"/>
          </a:xfrm>
          <a:prstGeom prst="rect">
            <a:avLst/>
          </a:prstGeom>
        </p:spPr>
      </p:pic>
      <p:pic>
        <p:nvPicPr>
          <p:cNvPr id="8" name="Picture 7" descr="plot_EPACdo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6000" r="8704" b="28889"/>
          <a:stretch/>
        </p:blipFill>
        <p:spPr>
          <a:xfrm>
            <a:off x="4714239" y="4815840"/>
            <a:ext cx="3539614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7360" y="489890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Atlantic Domain – </a:t>
            </a:r>
            <a:r>
              <a:rPr lang="en-US" dirty="0" smtClean="0">
                <a:solidFill>
                  <a:schemeClr val="bg1"/>
                </a:solidFill>
              </a:rPr>
              <a:t>GOME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360" y="488874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E. Pacific Domain </a:t>
            </a:r>
            <a:r>
              <a:rPr lang="en-US" smtClean="0">
                <a:solidFill>
                  <a:srgbClr val="FFFFFF"/>
                </a:solidFill>
              </a:rPr>
              <a:t>– </a:t>
            </a:r>
            <a:r>
              <a:rPr lang="en-US" smtClean="0">
                <a:solidFill>
                  <a:srgbClr val="FFFFFF"/>
                </a:solidFill>
              </a:rPr>
              <a:t>SBUV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1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880" y="1366520"/>
            <a:ext cx="7995920" cy="497332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End-to-end system configured to closely match AFWA operational suite</a:t>
            </a:r>
          </a:p>
          <a:p>
            <a:r>
              <a:rPr lang="en-US" sz="2200" b="1" dirty="0" smtClean="0"/>
              <a:t>Model top test</a:t>
            </a:r>
          </a:p>
          <a:p>
            <a:pPr marL="0" indent="0">
              <a:buNone/>
            </a:pPr>
            <a:r>
              <a:rPr lang="en-US" sz="2200" i="1" dirty="0" smtClean="0">
                <a:solidFill>
                  <a:srgbClr val="C0504D"/>
                </a:solidFill>
              </a:rPr>
              <a:t>Motivation</a:t>
            </a:r>
            <a:r>
              <a:rPr lang="en-US" sz="2200" i="1" dirty="0" smtClean="0"/>
              <a:t>: determine improvement/degradation from increasing model top in current operational suite from 10 to 2 </a:t>
            </a:r>
            <a:r>
              <a:rPr lang="en-US" sz="2200" i="1" dirty="0" err="1" smtClean="0"/>
              <a:t>hPa</a:t>
            </a:r>
            <a:r>
              <a:rPr lang="en-US" sz="2200" i="1" dirty="0" smtClean="0"/>
              <a:t>.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CTL10: </a:t>
            </a:r>
            <a:r>
              <a:rPr lang="en-US" sz="2000" dirty="0" smtClean="0"/>
              <a:t>control (AFWA operational configuration*)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w/ 10 </a:t>
            </a:r>
            <a:r>
              <a:rPr lang="en-US" sz="2000" dirty="0" err="1" smtClean="0">
                <a:solidFill>
                  <a:srgbClr val="000000"/>
                </a:solidFill>
              </a:rPr>
              <a:t>hPa</a:t>
            </a:r>
            <a:r>
              <a:rPr lang="en-US" sz="2000" dirty="0" smtClean="0">
                <a:solidFill>
                  <a:srgbClr val="000000"/>
                </a:solidFill>
              </a:rPr>
              <a:t> model top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CTL02</a:t>
            </a:r>
            <a:r>
              <a:rPr lang="en-US" sz="2000" dirty="0" smtClean="0">
                <a:solidFill>
                  <a:srgbClr val="000000"/>
                </a:solidFill>
              </a:rPr>
              <a:t>: CTL10 with increased model top to 2 </a:t>
            </a:r>
            <a:r>
              <a:rPr lang="en-US" sz="2000" dirty="0" err="1" smtClean="0">
                <a:solidFill>
                  <a:srgbClr val="000000"/>
                </a:solidFill>
              </a:rPr>
              <a:t>hPa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v3.6.1 updates for stratospheric lapse rate </a:t>
            </a:r>
            <a:r>
              <a:rPr lang="en-US" sz="1600" dirty="0" smtClean="0">
                <a:solidFill>
                  <a:srgbClr val="000000"/>
                </a:solidFill>
              </a:rPr>
              <a:t>applied</a:t>
            </a:r>
          </a:p>
          <a:p>
            <a:pPr lvl="2"/>
            <a:endParaRPr lang="en-US" sz="900" dirty="0" smtClean="0">
              <a:solidFill>
                <a:srgbClr val="000000"/>
              </a:solidFill>
            </a:endParaRPr>
          </a:p>
          <a:p>
            <a:r>
              <a:rPr lang="en-US" sz="2200" b="1" dirty="0" smtClean="0">
                <a:solidFill>
                  <a:srgbClr val="000000"/>
                </a:solidFill>
              </a:rPr>
              <a:t>Ozone Analysis</a:t>
            </a:r>
          </a:p>
          <a:p>
            <a:pPr marL="0" indent="0">
              <a:buNone/>
            </a:pPr>
            <a:r>
              <a:rPr lang="en-US" sz="2200" i="1" dirty="0" smtClean="0">
                <a:solidFill>
                  <a:srgbClr val="C0504D"/>
                </a:solidFill>
              </a:rPr>
              <a:t>Motivation</a:t>
            </a:r>
            <a:r>
              <a:rPr lang="en-US" sz="2200" i="1" dirty="0" smtClean="0">
                <a:solidFill>
                  <a:srgbClr val="000000"/>
                </a:solidFill>
              </a:rPr>
              <a:t>: explore use of ozone data in GSI/ARW for regional applications</a:t>
            </a:r>
          </a:p>
          <a:p>
            <a:pPr marL="0" indent="0">
              <a:buNone/>
            </a:pPr>
            <a:r>
              <a:rPr lang="en-US" sz="2200" i="1" dirty="0" smtClean="0">
                <a:solidFill>
                  <a:srgbClr val="C0504D"/>
                </a:solidFill>
              </a:rPr>
              <a:t>Caveat</a:t>
            </a:r>
            <a:r>
              <a:rPr lang="en-US" sz="2200" i="1" dirty="0" smtClean="0"/>
              <a:t>:</a:t>
            </a:r>
            <a:r>
              <a:rPr lang="en-US" sz="2200" i="1" dirty="0" smtClean="0">
                <a:solidFill>
                  <a:srgbClr val="000000"/>
                </a:solidFill>
              </a:rPr>
              <a:t> O</a:t>
            </a:r>
            <a:r>
              <a:rPr lang="en-US" sz="2200" i="1" baseline="-25000" dirty="0" smtClean="0">
                <a:solidFill>
                  <a:srgbClr val="000000"/>
                </a:solidFill>
              </a:rPr>
              <a:t>3</a:t>
            </a:r>
            <a:r>
              <a:rPr lang="en-US" sz="2200" i="1" dirty="0" smtClean="0">
                <a:solidFill>
                  <a:srgbClr val="000000"/>
                </a:solidFill>
              </a:rPr>
              <a:t> not forecast variable in ARW, therefore testing </a:t>
            </a:r>
            <a:r>
              <a:rPr lang="en-US" sz="2200" i="1" dirty="0" smtClean="0">
                <a:solidFill>
                  <a:srgbClr val="C0504D"/>
                </a:solidFill>
              </a:rPr>
              <a:t>indirect effect</a:t>
            </a:r>
            <a:r>
              <a:rPr lang="en-US" sz="2200" i="1" dirty="0" smtClean="0">
                <a:solidFill>
                  <a:srgbClr val="000000"/>
                </a:solidFill>
              </a:rPr>
              <a:t> on radiances through CRTM calculation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SBUV</a:t>
            </a:r>
            <a:r>
              <a:rPr lang="en-US" sz="2000" dirty="0" smtClean="0">
                <a:solidFill>
                  <a:srgbClr val="000000"/>
                </a:solidFill>
              </a:rPr>
              <a:t>: CTL02 with Solar Backscatter Ultraviolet (SBUV/2; v8) profile O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</a:p>
          <a:p>
            <a:pPr lvl="2"/>
            <a:r>
              <a:rPr lang="en-US" sz="1900" dirty="0" smtClean="0">
                <a:solidFill>
                  <a:srgbClr val="000000"/>
                </a:solidFill>
              </a:rPr>
              <a:t>NOAA 19</a:t>
            </a:r>
          </a:p>
          <a:p>
            <a:pPr lvl="1"/>
            <a:r>
              <a:rPr lang="en-US" sz="2000" dirty="0" smtClean="0">
                <a:solidFill>
                  <a:srgbClr val="C0504D"/>
                </a:solidFill>
              </a:rPr>
              <a:t>GOME</a:t>
            </a:r>
            <a:r>
              <a:rPr lang="en-US" sz="2000" dirty="0" smtClean="0">
                <a:solidFill>
                  <a:srgbClr val="000000"/>
                </a:solidFill>
              </a:rPr>
              <a:t>: CTL02 with Global Ozone Monitoring Experiment (GOME-2) total O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</a:p>
          <a:p>
            <a:pPr lvl="2"/>
            <a:r>
              <a:rPr lang="en-US" sz="2100" dirty="0" err="1" smtClean="0">
                <a:solidFill>
                  <a:srgbClr val="000000"/>
                </a:solidFill>
              </a:rPr>
              <a:t>Metop</a:t>
            </a:r>
            <a:r>
              <a:rPr lang="en-US" sz="2100" dirty="0" smtClean="0">
                <a:solidFill>
                  <a:srgbClr val="000000"/>
                </a:solidFill>
              </a:rPr>
              <a:t>-a, </a:t>
            </a:r>
            <a:r>
              <a:rPr lang="en-US" sz="2100" dirty="0" err="1" smtClean="0">
                <a:solidFill>
                  <a:srgbClr val="000000"/>
                </a:solidFill>
              </a:rPr>
              <a:t>Metop</a:t>
            </a:r>
            <a:r>
              <a:rPr lang="en-US" sz="2100" dirty="0" smtClean="0">
                <a:solidFill>
                  <a:srgbClr val="000000"/>
                </a:solidFill>
              </a:rPr>
              <a:t>-b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GFS ozone used for background</a:t>
            </a:r>
            <a:endParaRPr lang="en-US" sz="2200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66720" y="6339840"/>
            <a:ext cx="558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RRTMG used rather than AFWA operational radiation (</a:t>
            </a:r>
            <a:r>
              <a:rPr lang="en-US" i="1" dirty="0" err="1" smtClean="0"/>
              <a:t>rrtm</a:t>
            </a:r>
            <a:r>
              <a:rPr lang="en-US" i="1" dirty="0" smtClean="0"/>
              <a:t>/</a:t>
            </a:r>
            <a:r>
              <a:rPr lang="en-US" i="1" dirty="0" err="1"/>
              <a:t>D</a:t>
            </a:r>
            <a:r>
              <a:rPr lang="en-US" i="1" dirty="0" err="1" smtClean="0"/>
              <a:t>udhia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164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Top Test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CTL 02 vs. CTL 10</a:t>
            </a:r>
          </a:p>
          <a:p>
            <a:r>
              <a:rPr lang="en-US" dirty="0" smtClean="0"/>
              <a:t>Verification using ERA-I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05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3198"/>
            <a:ext cx="7772400" cy="873442"/>
          </a:xfrm>
        </p:spPr>
        <p:txBody>
          <a:bodyPr/>
          <a:lstStyle/>
          <a:p>
            <a:r>
              <a:rPr lang="en-US" dirty="0" smtClean="0"/>
              <a:t>Model top </a:t>
            </a:r>
            <a:r>
              <a:rPr lang="en-US" dirty="0"/>
              <a:t>t</a:t>
            </a:r>
            <a:r>
              <a:rPr lang="en-US" dirty="0" smtClean="0"/>
              <a:t>est: analysis increment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131824" y="4231639"/>
            <a:ext cx="7219696" cy="2435861"/>
          </a:xfrm>
        </p:spPr>
        <p:txBody>
          <a:bodyPr/>
          <a:lstStyle/>
          <a:p>
            <a:r>
              <a:rPr lang="en-US" dirty="0" smtClean="0"/>
              <a:t>O-A for high peaking AMSU-A channels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hPa</a:t>
            </a:r>
            <a:r>
              <a:rPr lang="en-US" dirty="0" smtClean="0"/>
              <a:t> run assimilates minimally more radiances relative to 10 </a:t>
            </a:r>
            <a:r>
              <a:rPr lang="en-US" dirty="0" err="1" smtClean="0"/>
              <a:t>hPa</a:t>
            </a:r>
            <a:r>
              <a:rPr lang="en-US" dirty="0" smtClean="0"/>
              <a:t> run</a:t>
            </a:r>
          </a:p>
          <a:p>
            <a:pPr lvl="1"/>
            <a:r>
              <a:rPr lang="en-US" dirty="0" smtClean="0"/>
              <a:t>Additional channel selection for 2 </a:t>
            </a:r>
            <a:r>
              <a:rPr lang="en-US" dirty="0" err="1" smtClean="0"/>
              <a:t>hPa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hPa</a:t>
            </a:r>
            <a:r>
              <a:rPr lang="en-US" dirty="0" smtClean="0"/>
              <a:t> O-A has smaller bias than 10 </a:t>
            </a:r>
            <a:r>
              <a:rPr lang="en-US" dirty="0" err="1" smtClean="0"/>
              <a:t>hPa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93920" y="1176020"/>
            <a:ext cx="3657600" cy="2926080"/>
            <a:chOff x="4693920" y="934720"/>
            <a:chExt cx="3657600" cy="2926080"/>
          </a:xfrm>
        </p:grpSpPr>
        <p:pic>
          <p:nvPicPr>
            <p:cNvPr id="8" name="Picture 7" descr="amsua_channel_8_oma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0"/>
            <a:stretch/>
          </p:blipFill>
          <p:spPr>
            <a:xfrm>
              <a:off x="4693920" y="934720"/>
              <a:ext cx="3657600" cy="292608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5252720" y="3200400"/>
              <a:ext cx="2966720" cy="1016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14400" y="1176020"/>
            <a:ext cx="3635925" cy="2926080"/>
            <a:chOff x="4704080" y="3812540"/>
            <a:chExt cx="3635925" cy="2926080"/>
          </a:xfrm>
        </p:grpSpPr>
        <p:pic>
          <p:nvPicPr>
            <p:cNvPr id="10" name="Picture 9" descr="amsua_channel_9_oma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5"/>
            <a:stretch/>
          </p:blipFill>
          <p:spPr>
            <a:xfrm>
              <a:off x="4704080" y="3812540"/>
              <a:ext cx="3635925" cy="292608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5252720" y="5212080"/>
              <a:ext cx="2966720" cy="1016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638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05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Model top test: verification against ERA-</a:t>
            </a:r>
            <a:r>
              <a:rPr lang="en-US" sz="3400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7760" y="1524000"/>
            <a:ext cx="2641856" cy="4683760"/>
          </a:xfrm>
        </p:spPr>
        <p:txBody>
          <a:bodyPr numCol="1">
            <a:normAutofit/>
          </a:bodyPr>
          <a:lstStyle/>
          <a:p>
            <a:r>
              <a:rPr lang="en-US" sz="2300" dirty="0" smtClean="0"/>
              <a:t>2 </a:t>
            </a:r>
            <a:r>
              <a:rPr lang="en-US" sz="2300" dirty="0" err="1" smtClean="0"/>
              <a:t>hPa</a:t>
            </a:r>
            <a:r>
              <a:rPr lang="en-US" sz="2300" dirty="0" smtClean="0"/>
              <a:t> upper and lower level T field consistent improvement over 10 </a:t>
            </a:r>
            <a:r>
              <a:rPr lang="en-US" sz="2300" dirty="0" err="1" smtClean="0"/>
              <a:t>hPa</a:t>
            </a:r>
            <a:r>
              <a:rPr lang="en-US" sz="2300" dirty="0" smtClean="0"/>
              <a:t> run</a:t>
            </a:r>
          </a:p>
          <a:p>
            <a:r>
              <a:rPr lang="en-US" sz="2300" dirty="0" smtClean="0"/>
              <a:t>SS improvements still present for 24-h forecast</a:t>
            </a:r>
          </a:p>
          <a:p>
            <a:r>
              <a:rPr lang="en-US" sz="2300" dirty="0" smtClean="0"/>
              <a:t>U field sporadic SS improvements, few SS degradations</a:t>
            </a:r>
          </a:p>
        </p:txBody>
      </p:sp>
      <p:pic>
        <p:nvPicPr>
          <p:cNvPr id="11" name="Picture 10" descr="00h_vertical_TMP_MT_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 b="5037"/>
          <a:stretch/>
        </p:blipFill>
        <p:spPr>
          <a:xfrm>
            <a:off x="86361" y="1178560"/>
            <a:ext cx="2968947" cy="2286000"/>
          </a:xfrm>
          <a:prstGeom prst="rect">
            <a:avLst/>
          </a:prstGeom>
        </p:spPr>
      </p:pic>
      <p:pic>
        <p:nvPicPr>
          <p:cNvPr id="12" name="Picture 11" descr="00h_vertical_U_MT_5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" b="5037"/>
          <a:stretch/>
        </p:blipFill>
        <p:spPr>
          <a:xfrm>
            <a:off x="3088815" y="1178560"/>
            <a:ext cx="2961814" cy="2286000"/>
          </a:xfrm>
          <a:prstGeom prst="rect">
            <a:avLst/>
          </a:prstGeom>
        </p:spPr>
      </p:pic>
      <p:pic>
        <p:nvPicPr>
          <p:cNvPr id="13" name="Picture 12" descr="24h_vertical_TMP_MT_5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" b="5185"/>
          <a:stretch/>
        </p:blipFill>
        <p:spPr>
          <a:xfrm>
            <a:off x="106725" y="3769360"/>
            <a:ext cx="2948583" cy="2286000"/>
          </a:xfrm>
          <a:prstGeom prst="rect">
            <a:avLst/>
          </a:prstGeom>
        </p:spPr>
      </p:pic>
      <p:pic>
        <p:nvPicPr>
          <p:cNvPr id="14" name="Picture 13" descr="24h_vertical_U_MT_5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" b="5482"/>
          <a:stretch/>
        </p:blipFill>
        <p:spPr>
          <a:xfrm>
            <a:off x="3089220" y="3769360"/>
            <a:ext cx="2961409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40" y="88392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Analysis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444240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24 h forecast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320" y="196088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320" y="433832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1760" y="196088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1760" y="433832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793" y="6207760"/>
            <a:ext cx="467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CTL02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CTL10</a:t>
            </a:r>
            <a:r>
              <a:rPr lang="en-US" b="1" dirty="0" smtClean="0"/>
              <a:t>     CTL02-CTL10 (pairwise)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93700" y="1441450"/>
            <a:ext cx="406400" cy="5715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3700" y="2631016"/>
            <a:ext cx="406400" cy="5715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71850" y="1806575"/>
            <a:ext cx="123770" cy="231775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71850" y="1444625"/>
            <a:ext cx="123770" cy="79375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95620" y="2047875"/>
            <a:ext cx="123770" cy="79375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699" y="4012141"/>
            <a:ext cx="238125" cy="5715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3700" y="4843990"/>
            <a:ext cx="215900" cy="871009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71850" y="4012141"/>
            <a:ext cx="111125" cy="122766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81265" y="4497916"/>
            <a:ext cx="111125" cy="122766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87560" y="4773081"/>
            <a:ext cx="111125" cy="189443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1265" y="5695948"/>
            <a:ext cx="111125" cy="111127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078"/>
            <a:ext cx="7772400" cy="87344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24-hr forecast verification against ERA-I</a:t>
            </a:r>
            <a:endParaRPr lang="en-US" sz="3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1307" y="934720"/>
            <a:ext cx="8079145" cy="5679440"/>
            <a:chOff x="132079" y="1066800"/>
            <a:chExt cx="8079145" cy="5679440"/>
          </a:xfrm>
        </p:grpSpPr>
        <p:grpSp>
          <p:nvGrpSpPr>
            <p:cNvPr id="19" name="Group 18"/>
            <p:cNvGrpSpPr/>
            <p:nvPr/>
          </p:nvGrpSpPr>
          <p:grpSpPr>
            <a:xfrm>
              <a:off x="1574800" y="1397318"/>
              <a:ext cx="6636424" cy="5348922"/>
              <a:chOff x="1574800" y="1397318"/>
              <a:chExt cx="6636424" cy="5348922"/>
            </a:xfrm>
          </p:grpSpPr>
          <p:pic>
            <p:nvPicPr>
              <p:cNvPr id="6" name="Picture 5" descr="CTL_02_T_diff_era_150mb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72" t="19722" r="17037" b="22685"/>
              <a:stretch/>
            </p:blipFill>
            <p:spPr>
              <a:xfrm>
                <a:off x="1584960" y="1397318"/>
                <a:ext cx="3048001" cy="1828800"/>
              </a:xfrm>
              <a:prstGeom prst="rect">
                <a:avLst/>
              </a:prstGeom>
            </p:spPr>
          </p:pic>
          <p:pic>
            <p:nvPicPr>
              <p:cNvPr id="7" name="Picture 6" descr="CTL_02_U_diff_era_500mb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0" t="20463" r="17454" b="22500"/>
              <a:stretch/>
            </p:blipFill>
            <p:spPr>
              <a:xfrm>
                <a:off x="1574800" y="3169920"/>
                <a:ext cx="3048000" cy="1828800"/>
              </a:xfrm>
              <a:prstGeom prst="rect">
                <a:avLst/>
              </a:prstGeom>
            </p:spPr>
          </p:pic>
          <p:pic>
            <p:nvPicPr>
              <p:cNvPr id="8" name="Picture 7" descr="CTL_10_T_diff_era_150mb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7" t="19722" r="5139" b="22778"/>
              <a:stretch/>
            </p:blipFill>
            <p:spPr>
              <a:xfrm>
                <a:off x="4612641" y="1397318"/>
                <a:ext cx="3598583" cy="1865376"/>
              </a:xfrm>
              <a:prstGeom prst="rect">
                <a:avLst/>
              </a:prstGeom>
            </p:spPr>
          </p:pic>
          <p:pic>
            <p:nvPicPr>
              <p:cNvPr id="9" name="Picture 8" descr="CTL_10_U_diff_era_500mb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5" t="20092" r="5832" b="23797"/>
              <a:stretch/>
            </p:blipFill>
            <p:spPr>
              <a:xfrm>
                <a:off x="4622801" y="3149600"/>
                <a:ext cx="3555235" cy="1819656"/>
              </a:xfrm>
              <a:prstGeom prst="rect">
                <a:avLst/>
              </a:prstGeom>
            </p:spPr>
          </p:pic>
          <p:pic>
            <p:nvPicPr>
              <p:cNvPr id="10" name="Picture 9" descr="CTL_02_SPFH_diff_era_700mb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7" t="19907" r="17497" b="23797"/>
              <a:stretch/>
            </p:blipFill>
            <p:spPr>
              <a:xfrm>
                <a:off x="1574959" y="4917440"/>
                <a:ext cx="3068161" cy="1828800"/>
              </a:xfrm>
              <a:prstGeom prst="rect">
                <a:avLst/>
              </a:prstGeom>
            </p:spPr>
          </p:pic>
          <p:pic>
            <p:nvPicPr>
              <p:cNvPr id="11" name="Picture 10" descr="CTL_10_SPFH_diff_era_700mb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7" t="20463" r="5832" b="23981"/>
              <a:stretch/>
            </p:blipFill>
            <p:spPr>
              <a:xfrm>
                <a:off x="4622803" y="4930140"/>
                <a:ext cx="3566709" cy="180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717040" y="1066800"/>
              <a:ext cx="2783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504D"/>
                  </a:solidFill>
                </a:rPr>
                <a:t>CTL02 – ERA-I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5200" y="1087120"/>
              <a:ext cx="2783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504D"/>
                  </a:solidFill>
                </a:rPr>
                <a:t>CTL10 – ERA-I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79" y="1798320"/>
              <a:ext cx="1422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504D"/>
                  </a:solidFill>
                </a:rPr>
                <a:t>150 </a:t>
              </a:r>
              <a:r>
                <a:rPr lang="en-US" b="1" dirty="0" err="1" smtClean="0">
                  <a:solidFill>
                    <a:srgbClr val="C0504D"/>
                  </a:solidFill>
                </a:rPr>
                <a:t>hPa</a:t>
              </a:r>
              <a:r>
                <a:rPr lang="en-US" b="1" dirty="0" smtClean="0">
                  <a:solidFill>
                    <a:srgbClr val="C0504D"/>
                  </a:solidFill>
                </a:rPr>
                <a:t> Temperature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079" y="3637280"/>
              <a:ext cx="1422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504D"/>
                  </a:solidFill>
                </a:rPr>
                <a:t>500 </a:t>
              </a:r>
              <a:r>
                <a:rPr lang="en-US" b="1" dirty="0" err="1" smtClean="0">
                  <a:solidFill>
                    <a:srgbClr val="C0504D"/>
                  </a:solidFill>
                </a:rPr>
                <a:t>hPa</a:t>
              </a:r>
              <a:r>
                <a:rPr lang="en-US" b="1" dirty="0" smtClean="0">
                  <a:solidFill>
                    <a:srgbClr val="C0504D"/>
                  </a:solidFill>
                </a:rPr>
                <a:t> Zonal Wind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079" y="5374640"/>
              <a:ext cx="1422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504D"/>
                  </a:solidFill>
                </a:rPr>
                <a:t>7</a:t>
              </a:r>
              <a:r>
                <a:rPr lang="en-US" b="1" dirty="0" smtClean="0">
                  <a:solidFill>
                    <a:srgbClr val="C0504D"/>
                  </a:solidFill>
                </a:rPr>
                <a:t>00 </a:t>
              </a:r>
              <a:r>
                <a:rPr lang="en-US" b="1" dirty="0" err="1" smtClean="0">
                  <a:solidFill>
                    <a:srgbClr val="C0504D"/>
                  </a:solidFill>
                </a:rPr>
                <a:t>hPa</a:t>
              </a:r>
              <a:r>
                <a:rPr lang="en-US" b="1" dirty="0" smtClean="0">
                  <a:solidFill>
                    <a:srgbClr val="C0504D"/>
                  </a:solidFill>
                </a:rPr>
                <a:t> Specific Humidity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207000" y="2044700"/>
            <a:ext cx="2324100" cy="1049338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60600" y="2032000"/>
            <a:ext cx="2324100" cy="1049338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26431" y="1304052"/>
            <a:ext cx="1625600" cy="92116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63331" y="1304052"/>
            <a:ext cx="1625600" cy="92116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14188" y="4300041"/>
            <a:ext cx="1625600" cy="48531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37420" y="4300041"/>
            <a:ext cx="1625600" cy="48531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80100" y="2312571"/>
            <a:ext cx="1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cooler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67630" y="2312571"/>
            <a:ext cx="146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Less cool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9789" y="1569561"/>
            <a:ext cx="118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warmer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4871" y="4317099"/>
            <a:ext cx="199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More westerly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1" animBg="1"/>
      <p:bldP spid="31" grpId="2" animBg="1"/>
      <p:bldP spid="32" grpId="1" animBg="1"/>
      <p:bldP spid="3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Model top test: verification against ERA-</a:t>
            </a:r>
            <a:r>
              <a:rPr lang="en-US" sz="3400" dirty="0"/>
              <a:t>I</a:t>
            </a:r>
          </a:p>
        </p:txBody>
      </p:sp>
      <p:pic>
        <p:nvPicPr>
          <p:cNvPr id="6" name="Picture 5" descr="150mb_TMP_timeseries_M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5098" b="13098"/>
          <a:stretch/>
        </p:blipFill>
        <p:spPr>
          <a:xfrm>
            <a:off x="215900" y="1686560"/>
            <a:ext cx="4376664" cy="3202940"/>
          </a:xfrm>
          <a:prstGeom prst="rect">
            <a:avLst/>
          </a:prstGeom>
        </p:spPr>
      </p:pic>
      <p:pic>
        <p:nvPicPr>
          <p:cNvPr id="7" name="Picture 6" descr="500mb_U_timeseries_M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r="5098" b="13098"/>
          <a:stretch/>
        </p:blipFill>
        <p:spPr>
          <a:xfrm>
            <a:off x="4667250" y="1686560"/>
            <a:ext cx="4374104" cy="3202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6350" y="5024120"/>
            <a:ext cx="43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CTL02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CTL10</a:t>
            </a:r>
            <a:r>
              <a:rPr lang="en-US" b="1" dirty="0" smtClean="0"/>
              <a:t>     CTL02-CTL10 (pairwise)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39750" y="4327525"/>
            <a:ext cx="2006600" cy="3048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4375" y="4327525"/>
            <a:ext cx="269876" cy="3048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4650" y="4298950"/>
            <a:ext cx="269876" cy="3048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78625" y="4441825"/>
            <a:ext cx="2165350" cy="1905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5533152"/>
            <a:ext cx="7706616" cy="814308"/>
          </a:xfrm>
        </p:spPr>
        <p:txBody>
          <a:bodyPr numCol="1">
            <a:normAutofit lnSpcReduction="10000"/>
          </a:bodyPr>
          <a:lstStyle/>
          <a:p>
            <a:r>
              <a:rPr lang="en-US" sz="2300" dirty="0" smtClean="0"/>
              <a:t>Improvements consistent out to 30 </a:t>
            </a:r>
            <a:r>
              <a:rPr lang="en-US" sz="2300" dirty="0" err="1" smtClean="0"/>
              <a:t>hrs</a:t>
            </a:r>
            <a:r>
              <a:rPr lang="en-US" sz="2300" dirty="0" smtClean="0"/>
              <a:t> for Temperature</a:t>
            </a:r>
          </a:p>
          <a:p>
            <a:r>
              <a:rPr lang="en-US" sz="2300" dirty="0" smtClean="0"/>
              <a:t>Zonal wind field SS improvement for longer leads: 24-48 </a:t>
            </a:r>
            <a:r>
              <a:rPr lang="en-US" sz="2300" dirty="0" err="1" smtClean="0"/>
              <a:t>hr</a:t>
            </a:r>
            <a:endParaRPr lang="en-US" sz="23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098800" y="2831346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150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 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3134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500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U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100" y="16865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RMSE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3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DTC-theme.thmx</Template>
  <TotalTime>17254</TotalTime>
  <Words>1184</Words>
  <Application>Microsoft Macintosh PowerPoint</Application>
  <PresentationFormat>On-screen Show (4:3)</PresentationFormat>
  <Paragraphs>176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DTC-theme</vt:lpstr>
      <vt:lpstr>Impact of Traditional and Non-traditional Observation Sources using the Grid-point Statistical Interpolation Data Assimilation System for Regional Applications</vt:lpstr>
      <vt:lpstr>Overview </vt:lpstr>
      <vt:lpstr>Experiment Design</vt:lpstr>
      <vt:lpstr>Experiment Design</vt:lpstr>
      <vt:lpstr>Model Top Test</vt:lpstr>
      <vt:lpstr>Model top test: analysis increment</vt:lpstr>
      <vt:lpstr>Model top test: verification against ERA-I</vt:lpstr>
      <vt:lpstr>24-hr forecast verification against ERA-I</vt:lpstr>
      <vt:lpstr>Model top test: verification against ERA-I</vt:lpstr>
      <vt:lpstr>Ozone analysis tests</vt:lpstr>
      <vt:lpstr>SBUV: verification against ERA-I</vt:lpstr>
      <vt:lpstr>PowerPoint Presentation</vt:lpstr>
      <vt:lpstr>SBUV Ozone analysis: 12hr 400 hPa Temperature</vt:lpstr>
      <vt:lpstr>GOME: verification against ERA-I</vt:lpstr>
      <vt:lpstr>GOME: verification against ERA-I</vt:lpstr>
      <vt:lpstr>GOME Ozone analysis: 12hr 150 hPa Temperature</vt:lpstr>
      <vt:lpstr>Summary</vt:lpstr>
    </vt:vector>
  </TitlesOfParts>
  <Company>UCAR/RAL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FY14 DTC 1: Sensitivity tests on traditional and non-traditional observation sources</dc:title>
  <dc:creator>Kathryn Newman</dc:creator>
  <cp:lastModifiedBy>Kathryn Newman</cp:lastModifiedBy>
  <cp:revision>185</cp:revision>
  <dcterms:created xsi:type="dcterms:W3CDTF">2014-08-04T17:06:42Z</dcterms:created>
  <dcterms:modified xsi:type="dcterms:W3CDTF">2015-01-13T19:32:49Z</dcterms:modified>
</cp:coreProperties>
</file>