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7" r:id="rId4"/>
    <p:sldId id="275" r:id="rId5"/>
    <p:sldId id="274" r:id="rId6"/>
    <p:sldId id="277" r:id="rId7"/>
    <p:sldId id="278" r:id="rId8"/>
    <p:sldId id="276" r:id="rId9"/>
    <p:sldId id="279" r:id="rId10"/>
    <p:sldId id="263" r:id="rId11"/>
    <p:sldId id="282" r:id="rId12"/>
    <p:sldId id="281" r:id="rId13"/>
    <p:sldId id="283" r:id="rId14"/>
    <p:sldId id="267" r:id="rId15"/>
    <p:sldId id="268" r:id="rId16"/>
    <p:sldId id="269" r:id="rId17"/>
    <p:sldId id="286" r:id="rId18"/>
    <p:sldId id="270" r:id="rId19"/>
    <p:sldId id="28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746" autoAdjust="0"/>
  </p:normalViewPr>
  <p:slideViewPr>
    <p:cSldViewPr snapToGrid="0" snapToObjects="1">
      <p:cViewPr>
        <p:scale>
          <a:sx n="150" d="100"/>
          <a:sy n="150" d="100"/>
        </p:scale>
        <p:origin x="-408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81C77-203B-6140-AD4E-6E84D2022D95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A1EF9-4B2C-E048-AEC4-9CB56BD6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72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78FDB-CE61-6C44-A162-C605E707D0AC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70379-F142-5841-A20E-904AC5F8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2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48-hr deterministic forecasts initialized at 00/12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Verification aggregated over only 00 (12) UTC for SBUV (GOME) tests to isolate impact when data are present in domain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15 km horizontal resolution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9FA49-2268-F041-9AE2-581E4B7E5B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9FA49-2268-F041-9AE2-581E4B7E5B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9FA49-2268-F041-9AE2-581E4B7E5B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2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70379-F142-5841-A20E-904AC5F863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9FA49-2268-F041-9AE2-581E4B7E5B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1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56E0-8BBD-1143-B4C6-5A67EF39205B}" type="datetime1">
              <a:rPr lang="en-US" smtClean="0"/>
              <a:t>6/16/15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3551-F58C-D046-ACB3-C5C21A44C4BE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1DB6-724B-6741-8700-789FB9F1162A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3D74-8371-5B4C-9FE3-44311EEA0E93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D58-13EA-2242-8135-A8F3A86DA167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18D4-F5E8-534A-8445-C56AA47B38B4}" type="datetime1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EBBC-082A-1048-A113-DFFB9E0A8127}" type="datetime1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F69E-F4CA-0A46-B843-560033629B1C}" type="datetime1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0798-C843-F247-93EC-2BCE344A75F7}" type="datetime1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1A67-2FFC-5745-B1B6-C8E36098E089}" type="datetime1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3C33-9707-A14E-9F6C-58C65D73A242}" type="datetime1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D66ADA-A79D-0F48-AE62-7DB4F7EC5DF2}" type="datetime1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1B4C2B-AA85-714E-A7AF-7422400AB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399"/>
            <a:ext cx="8376377" cy="2881313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Kathryn Newman</a:t>
            </a:r>
            <a:r>
              <a:rPr lang="en-US" sz="4500" baseline="30000" dirty="0" smtClean="0"/>
              <a:t>1,2</a:t>
            </a:r>
            <a:r>
              <a:rPr lang="en-US" sz="4500" dirty="0" smtClean="0"/>
              <a:t>, Ming Hu</a:t>
            </a:r>
            <a:r>
              <a:rPr lang="en-US" sz="4500" baseline="30000" dirty="0" smtClean="0"/>
              <a:t>1,3</a:t>
            </a:r>
            <a:r>
              <a:rPr lang="en-US" sz="4500" dirty="0" smtClean="0"/>
              <a:t>, </a:t>
            </a:r>
            <a:r>
              <a:rPr lang="en-US" sz="4500" dirty="0" err="1" smtClean="0"/>
              <a:t>Hui</a:t>
            </a:r>
            <a:r>
              <a:rPr lang="en-US" sz="4500" dirty="0" smtClean="0"/>
              <a:t> Shao</a:t>
            </a:r>
            <a:r>
              <a:rPr lang="en-US" sz="4500" baseline="30000" dirty="0" smtClean="0"/>
              <a:t>1,2</a:t>
            </a:r>
            <a:r>
              <a:rPr lang="en-US" sz="4500" dirty="0" smtClean="0"/>
              <a:t> and </a:t>
            </a:r>
          </a:p>
          <a:p>
            <a:r>
              <a:rPr lang="en-US" sz="4500" dirty="0" smtClean="0"/>
              <a:t>Christopher Williams</a:t>
            </a:r>
            <a:r>
              <a:rPr lang="en-US" sz="4500" baseline="30000" dirty="0" smtClean="0"/>
              <a:t>1,2</a:t>
            </a:r>
          </a:p>
          <a:p>
            <a:endParaRPr lang="en-US" dirty="0" smtClean="0"/>
          </a:p>
          <a:p>
            <a:pPr lvl="0">
              <a:defRPr/>
            </a:pPr>
            <a:r>
              <a:rPr lang="en-US" sz="3200" baseline="30000" dirty="0"/>
              <a:t>1</a:t>
            </a:r>
            <a:r>
              <a:rPr lang="en-US" sz="3200" dirty="0"/>
              <a:t> Developmental </a:t>
            </a:r>
            <a:r>
              <a:rPr lang="en-US" sz="3200" dirty="0" err="1"/>
              <a:t>Testbed</a:t>
            </a:r>
            <a:r>
              <a:rPr lang="en-US" sz="3200" dirty="0"/>
              <a:t> Center (DTC)</a:t>
            </a:r>
          </a:p>
          <a:p>
            <a:pPr lvl="0">
              <a:defRPr/>
            </a:pPr>
            <a:r>
              <a:rPr lang="en-US" sz="3200" baseline="30000" dirty="0"/>
              <a:t>2 </a:t>
            </a:r>
            <a:r>
              <a:rPr lang="en-US" sz="3200" dirty="0"/>
              <a:t>National Center for Atmospheric Research (NCAR</a:t>
            </a:r>
            <a:r>
              <a:rPr lang="en-US" sz="3200" dirty="0" smtClean="0"/>
              <a:t>)/Research Applications Laboratory (RAL)</a:t>
            </a:r>
            <a:endParaRPr lang="en-US" sz="3200" dirty="0"/>
          </a:p>
          <a:p>
            <a:pPr lvl="0">
              <a:defRPr/>
            </a:pPr>
            <a:r>
              <a:rPr lang="en-US" sz="3200" baseline="30000" dirty="0"/>
              <a:t>3</a:t>
            </a:r>
            <a:r>
              <a:rPr lang="en-US" sz="3200" dirty="0"/>
              <a:t> </a:t>
            </a:r>
            <a:r>
              <a:rPr lang="en-US" sz="3200" dirty="0" smtClean="0"/>
              <a:t>National Oceanic and Atmospheric Administration (NOAA)/</a:t>
            </a:r>
            <a:r>
              <a:rPr lang="en-US" sz="3200" dirty="0"/>
              <a:t>Global Systems </a:t>
            </a:r>
            <a:r>
              <a:rPr lang="en-US" sz="3200" dirty="0" smtClean="0"/>
              <a:t>Division (GSD)</a:t>
            </a:r>
            <a:endParaRPr lang="en-US" sz="3200" dirty="0"/>
          </a:p>
          <a:p>
            <a:pPr lvl="0">
              <a:defRPr/>
            </a:pPr>
            <a:endParaRPr lang="en-US" sz="2900" dirty="0" smtClean="0"/>
          </a:p>
          <a:p>
            <a:pPr lvl="0">
              <a:defRPr/>
            </a:pPr>
            <a:endParaRPr lang="en-US" sz="2900" dirty="0"/>
          </a:p>
          <a:p>
            <a:pPr lvl="0">
              <a:defRPr/>
            </a:pPr>
            <a:r>
              <a:rPr lang="en-US" sz="2900" dirty="0"/>
              <a:t>Acknowledgement: </a:t>
            </a:r>
            <a:r>
              <a:rPr lang="en-US" sz="2900" dirty="0" smtClean="0"/>
              <a:t>US Air Force</a:t>
            </a:r>
            <a:endParaRPr lang="en-US" sz="29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Indirect impact of ozone assimilation using </a:t>
            </a:r>
            <a:r>
              <a:rPr lang="en-US" sz="3200" dirty="0" err="1" smtClean="0"/>
              <a:t>Gridpoint</a:t>
            </a:r>
            <a:r>
              <a:rPr lang="en-US" sz="3200" dirty="0" smtClean="0"/>
              <a:t> Statistical Interpolation (GSI) data assimilation system for regional applications</a:t>
            </a:r>
            <a:endParaRPr lang="en-US" sz="3200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20160" y="6324600"/>
            <a:ext cx="5323840" cy="5334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1600" i="1" dirty="0" smtClean="0">
                <a:solidFill>
                  <a:schemeClr val="tx2"/>
                </a:solidFill>
              </a:rPr>
              <a:t>16</a:t>
            </a:r>
            <a:r>
              <a:rPr lang="en-US" sz="1600" i="1" baseline="30000" dirty="0" smtClean="0">
                <a:solidFill>
                  <a:schemeClr val="tx2"/>
                </a:solidFill>
              </a:rPr>
              <a:t>th</a:t>
            </a:r>
            <a:r>
              <a:rPr lang="en-US" sz="1600" i="1" dirty="0" smtClean="0">
                <a:solidFill>
                  <a:schemeClr val="tx2"/>
                </a:solidFill>
              </a:rPr>
              <a:t> Annual WRF User’s Workshop     June 15-18, 2015     Boulder, 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8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305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</a:t>
            </a:r>
            <a:r>
              <a:rPr lang="en-US" dirty="0" smtClean="0"/>
              <a:t>Verification Against </a:t>
            </a:r>
            <a:r>
              <a:rPr lang="en-US" dirty="0" smtClean="0"/>
              <a:t>ERA-I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Verification against ERA-interim reanalysis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3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81838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SBUV Impact</a:t>
            </a:r>
            <a:r>
              <a:rPr lang="en-US" sz="3200" dirty="0"/>
              <a:t>: </a:t>
            </a:r>
            <a:r>
              <a:rPr lang="en-US" sz="3200" dirty="0" smtClean="0"/>
              <a:t>Verification (ERA</a:t>
            </a:r>
            <a:r>
              <a:rPr lang="en-US" sz="3200" dirty="0"/>
              <a:t>-</a:t>
            </a:r>
            <a:r>
              <a:rPr lang="en-US" sz="3200" dirty="0" smtClean="0"/>
              <a:t>I)</a:t>
            </a:r>
            <a:endParaRPr lang="en-US" sz="3200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37118" y="5314992"/>
            <a:ext cx="7170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Bias Corrected RMSE of temperature forecasts at 50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hPa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500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hPa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Strongest improvement within first 24-hr forecast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Small SS improvements present at longer leads at mid-level T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1156" y="1896924"/>
            <a:ext cx="8774629" cy="3209545"/>
            <a:chOff x="181156" y="1761457"/>
            <a:chExt cx="8774629" cy="3209545"/>
          </a:xfrm>
        </p:grpSpPr>
        <p:grpSp>
          <p:nvGrpSpPr>
            <p:cNvPr id="18" name="Group 17"/>
            <p:cNvGrpSpPr/>
            <p:nvPr/>
          </p:nvGrpSpPr>
          <p:grpSpPr>
            <a:xfrm>
              <a:off x="181156" y="1761457"/>
              <a:ext cx="8774629" cy="3209545"/>
              <a:chOff x="146304" y="1383773"/>
              <a:chExt cx="8774629" cy="320954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46304" y="1383774"/>
                <a:ext cx="4362905" cy="3209544"/>
                <a:chOff x="146304" y="1383774"/>
                <a:chExt cx="4362905" cy="3209544"/>
              </a:xfrm>
            </p:grpSpPr>
            <p:pic>
              <p:nvPicPr>
                <p:cNvPr id="3" name="Picture 2" descr="plot_TMP_BCRMSE_50hPa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355" b="9445"/>
                <a:stretch/>
              </p:blipFill>
              <p:spPr>
                <a:xfrm>
                  <a:off x="213988" y="1383774"/>
                  <a:ext cx="4295221" cy="3209544"/>
                </a:xfrm>
                <a:prstGeom prst="rect">
                  <a:avLst/>
                </a:prstGeom>
              </p:spPr>
            </p:pic>
            <p:cxnSp>
              <p:nvCxnSpPr>
                <p:cNvPr id="10" name="Straight Connector 9"/>
                <p:cNvCxnSpPr/>
                <p:nvPr/>
              </p:nvCxnSpPr>
              <p:spPr>
                <a:xfrm>
                  <a:off x="548640" y="4171039"/>
                  <a:ext cx="3917527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762000" y="3673549"/>
                  <a:ext cx="318620" cy="254984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146304" y="3323895"/>
                  <a:ext cx="12949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SS favoring SBUV</a:t>
                  </a:r>
                  <a:endParaRPr lang="en-US" sz="1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080620" y="2187648"/>
                  <a:ext cx="6897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8000"/>
                      </a:solidFill>
                    </a:rPr>
                    <a:t>SBUV</a:t>
                  </a:r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089479" y="1750580"/>
                  <a:ext cx="5720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CTL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568471" y="1383773"/>
                <a:ext cx="4352462" cy="3209544"/>
                <a:chOff x="4568471" y="1332971"/>
                <a:chExt cx="4352462" cy="3209544"/>
              </a:xfrm>
            </p:grpSpPr>
            <p:pic>
              <p:nvPicPr>
                <p:cNvPr id="4" name="Picture 3" descr="plot_TMP_BCRMSE_500hPa.p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867" b="10169"/>
                <a:stretch/>
              </p:blipFill>
              <p:spPr>
                <a:xfrm>
                  <a:off x="4568471" y="1332971"/>
                  <a:ext cx="4352462" cy="3209544"/>
                </a:xfrm>
                <a:prstGeom prst="rect">
                  <a:avLst/>
                </a:prstGeom>
              </p:spPr>
            </p:pic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916182" y="4153109"/>
                  <a:ext cx="3939951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TextBox 22"/>
            <p:cNvSpPr txBox="1"/>
            <p:nvPr/>
          </p:nvSpPr>
          <p:spPr>
            <a:xfrm>
              <a:off x="2128316" y="4040133"/>
              <a:ext cx="114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CTL-SBUV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18400" y="3021568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500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hPa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3173968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50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hPa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2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8183880" cy="817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SBUV Impact: </a:t>
            </a:r>
            <a:r>
              <a:rPr lang="en-US" sz="3200" dirty="0" smtClean="0"/>
              <a:t>Verification </a:t>
            </a:r>
            <a:r>
              <a:rPr lang="en-US" sz="3200" dirty="0"/>
              <a:t>(</a:t>
            </a:r>
            <a:r>
              <a:rPr lang="en-US" sz="3200" dirty="0" smtClean="0"/>
              <a:t>ERA</a:t>
            </a:r>
            <a:r>
              <a:rPr lang="en-US" sz="3200" dirty="0" smtClean="0"/>
              <a:t>-</a:t>
            </a:r>
            <a:r>
              <a:rPr lang="en-US" sz="3200" dirty="0" smtClean="0"/>
              <a:t>I)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464674" y="1417638"/>
            <a:ext cx="3454400" cy="4737101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ositive impacts at upper- and mid-</a:t>
            </a:r>
            <a:r>
              <a:rPr lang="en-US" dirty="0" smtClean="0"/>
              <a:t>levels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egradation at </a:t>
            </a:r>
            <a:r>
              <a:rPr lang="en-US" dirty="0" smtClean="0"/>
              <a:t>250 </a:t>
            </a:r>
            <a:r>
              <a:rPr lang="en-US" dirty="0" err="1" smtClean="0"/>
              <a:t>hPa</a:t>
            </a:r>
            <a:r>
              <a:rPr lang="en-US" dirty="0" smtClean="0"/>
              <a:t> after 24-hrs</a:t>
            </a:r>
            <a:endParaRPr lang="en-US" dirty="0" smtClean="0"/>
          </a:p>
          <a:p>
            <a:r>
              <a:rPr lang="en-US" dirty="0" smtClean="0"/>
              <a:t>Winds: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ositive impacts particularly at early lead times</a:t>
            </a:r>
          </a:p>
          <a:p>
            <a:r>
              <a:rPr lang="en-US" dirty="0" smtClean="0"/>
              <a:t>Mixed results for </a:t>
            </a:r>
            <a:r>
              <a:rPr lang="en-US" dirty="0"/>
              <a:t>s</a:t>
            </a:r>
            <a:r>
              <a:rPr lang="en-US" dirty="0" smtClean="0"/>
              <a:t>pecific humidity (not shown)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9519" y="6138609"/>
            <a:ext cx="600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 smtClean="0">
                <a:solidFill>
                  <a:srgbClr val="008000"/>
                </a:solidFill>
              </a:rPr>
              <a:t>Green </a:t>
            </a:r>
            <a:r>
              <a:rPr lang="en-US" sz="2000" i="1" dirty="0">
                <a:solidFill>
                  <a:srgbClr val="008000"/>
                </a:solidFill>
              </a:rPr>
              <a:t>shading: </a:t>
            </a:r>
            <a:r>
              <a:rPr lang="en-US" sz="2000" i="1" dirty="0" smtClean="0">
                <a:solidFill>
                  <a:srgbClr val="008000"/>
                </a:solidFill>
              </a:rPr>
              <a:t>SBUV better  </a:t>
            </a:r>
            <a:r>
              <a:rPr lang="en-US" sz="2000" i="1" dirty="0" smtClean="0">
                <a:solidFill>
                  <a:srgbClr val="0000FF"/>
                </a:solidFill>
              </a:rPr>
              <a:t>Blue </a:t>
            </a:r>
            <a:r>
              <a:rPr lang="en-US" sz="2000" i="1" dirty="0">
                <a:solidFill>
                  <a:srgbClr val="0000FF"/>
                </a:solidFill>
              </a:rPr>
              <a:t>shading: </a:t>
            </a:r>
            <a:r>
              <a:rPr lang="en-US" sz="2000" i="1" dirty="0" smtClean="0">
                <a:solidFill>
                  <a:srgbClr val="0000FF"/>
                </a:solidFill>
              </a:rPr>
              <a:t>CTL better</a:t>
            </a:r>
            <a:endParaRPr lang="en-US" sz="2000" i="1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" y="1358900"/>
            <a:ext cx="5375774" cy="4508178"/>
            <a:chOff x="50800" y="1435100"/>
            <a:chExt cx="5375774" cy="4508178"/>
          </a:xfrm>
        </p:grpSpPr>
        <p:pic>
          <p:nvPicPr>
            <p:cNvPr id="3" name="Picture 2" descr="ss-table_ctl02-sbuv02_99ci_mean_bcrms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8"/>
            <a:stretch/>
          </p:blipFill>
          <p:spPr>
            <a:xfrm>
              <a:off x="50800" y="1828478"/>
              <a:ext cx="5375774" cy="4114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800" y="1435100"/>
              <a:ext cx="528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99% CI Statistical Significance Table: SBUV vs. CTRL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669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SBUV </a:t>
            </a:r>
            <a:r>
              <a:rPr lang="en-US" sz="3200" dirty="0" smtClean="0"/>
              <a:t>Ozone </a:t>
            </a:r>
            <a:r>
              <a:rPr lang="en-US" sz="3200" dirty="0"/>
              <a:t>F</a:t>
            </a:r>
            <a:r>
              <a:rPr lang="en-US" sz="3200" dirty="0" smtClean="0"/>
              <a:t>orecast </a:t>
            </a:r>
            <a:r>
              <a:rPr lang="en-US" sz="3200" dirty="0"/>
              <a:t>I</a:t>
            </a:r>
            <a:r>
              <a:rPr lang="en-US" sz="3200" dirty="0" smtClean="0"/>
              <a:t>mpact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51401" y="3747627"/>
            <a:ext cx="4148665" cy="2348133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200" dirty="0">
                <a:solidFill>
                  <a:srgbClr val="000000"/>
                </a:solidFill>
              </a:rPr>
              <a:t>Lead time &amp; level SS favoring SBUV 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In </a:t>
            </a:r>
            <a:r>
              <a:rPr lang="en-US" sz="2200" dirty="0" smtClean="0">
                <a:solidFill>
                  <a:srgbClr val="000000"/>
                </a:solidFill>
              </a:rPr>
              <a:t>general, cooling effects from SBUV </a:t>
            </a:r>
            <a:r>
              <a:rPr lang="en-US" sz="2200" dirty="0" smtClean="0">
                <a:solidFill>
                  <a:srgbClr val="000000"/>
                </a:solidFill>
              </a:rPr>
              <a:t>assimilation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More consistent w/ ERA-I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Spatially coherent SS differences favoring SBUV configuration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Cooling trend for SBUV SS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401" y="1707914"/>
            <a:ext cx="8565763" cy="4514852"/>
            <a:chOff x="279401" y="1809518"/>
            <a:chExt cx="8565763" cy="4514852"/>
          </a:xfrm>
        </p:grpSpPr>
        <p:pic>
          <p:nvPicPr>
            <p:cNvPr id="2" name="Picture 1" descr="CTL_02_EPAC_Tfix_T_diff_era_400mb_12fh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 t="24074" r="16667" b="27315"/>
            <a:stretch/>
          </p:blipFill>
          <p:spPr>
            <a:xfrm>
              <a:off x="279401" y="1809519"/>
              <a:ext cx="3994622" cy="2011680"/>
            </a:xfrm>
            <a:prstGeom prst="rect">
              <a:avLst/>
            </a:prstGeom>
          </p:spPr>
        </p:pic>
        <p:pic>
          <p:nvPicPr>
            <p:cNvPr id="3" name="Picture 2" descr="SBUV_02_EPAC_Tfix_T_diff_era_400mb_12fh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 t="23842" r="5035" b="26852"/>
            <a:stretch/>
          </p:blipFill>
          <p:spPr>
            <a:xfrm>
              <a:off x="4274023" y="1809518"/>
              <a:ext cx="4571141" cy="2011680"/>
            </a:xfrm>
            <a:prstGeom prst="rect">
              <a:avLst/>
            </a:prstGeom>
          </p:spPr>
        </p:pic>
        <p:pic>
          <p:nvPicPr>
            <p:cNvPr id="6" name="Picture 5" descr="temp_pairwise_diff_era_400mb_SBUV_02_EPAC_Tfix_CTL_02_EPAC_Tfix_12fhr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 t="18981" r="5903" b="25694"/>
            <a:stretch/>
          </p:blipFill>
          <p:spPr>
            <a:xfrm>
              <a:off x="279403" y="3764050"/>
              <a:ext cx="4571998" cy="256032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470623" y="4182832"/>
              <a:ext cx="1524000" cy="1524000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1123" y="2030181"/>
              <a:ext cx="1644177" cy="1498600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84923" y="2030181"/>
              <a:ext cx="1580677" cy="1498600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900" y="1978083"/>
              <a:ext cx="142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CTL02-ERA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70400" y="2030181"/>
              <a:ext cx="142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SBUV-ERA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0500" y="2525481"/>
              <a:ext cx="1143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warmer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43833" y="6222532"/>
            <a:ext cx="4478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</a:rPr>
              <a:t>Red points</a:t>
            </a:r>
            <a:r>
              <a:rPr lang="en-US" sz="2000" i="1" dirty="0" smtClean="0"/>
              <a:t>: pairwise SS positive impacts from SBUV</a:t>
            </a:r>
            <a:endParaRPr lang="en-US" sz="2000" i="1" dirty="0"/>
          </a:p>
        </p:txBody>
      </p:sp>
      <p:sp>
        <p:nvSpPr>
          <p:cNvPr id="18" name="Rectangle 17"/>
          <p:cNvSpPr/>
          <p:nvPr/>
        </p:nvSpPr>
        <p:spPr>
          <a:xfrm>
            <a:off x="2328368" y="1393950"/>
            <a:ext cx="398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400 </a:t>
            </a:r>
            <a:r>
              <a:rPr lang="en-US" sz="2000" b="1" dirty="0" err="1" smtClean="0">
                <a:solidFill>
                  <a:srgbClr val="000000"/>
                </a:solidFill>
              </a:rPr>
              <a:t>hPa</a:t>
            </a:r>
            <a:r>
              <a:rPr lang="en-US" sz="2000" b="1" dirty="0" smtClean="0">
                <a:solidFill>
                  <a:srgbClr val="000000"/>
                </a:solidFill>
              </a:rPr>
              <a:t> Temperature: 12 </a:t>
            </a:r>
            <a:r>
              <a:rPr lang="en-US" sz="2000" b="1" dirty="0" err="1">
                <a:solidFill>
                  <a:srgbClr val="000000"/>
                </a:solidFill>
              </a:rPr>
              <a:t>hr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forecast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1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305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305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</a:t>
            </a:r>
            <a:r>
              <a:rPr lang="en-US" dirty="0" smtClean="0"/>
              <a:t>Verification Against </a:t>
            </a:r>
            <a:r>
              <a:rPr lang="en-US" dirty="0"/>
              <a:t>R</a:t>
            </a:r>
            <a:r>
              <a:rPr lang="en-US" dirty="0" smtClean="0"/>
              <a:t>adiance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2725737"/>
            <a:ext cx="7772400" cy="3367315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F-O against AMSU-A radiances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n</a:t>
            </a:r>
            <a:r>
              <a:rPr lang="en-US" dirty="0" smtClean="0"/>
              <a:t>19, n18 platforms chosen for coverage (n19 – largest coverage)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Channel 10: Higher peaking for model domain, temperature sensitivity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Channel 5: Mid-level weighting function peak, temperature sensitivity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Spatial verification averaged over 1 degree box, 1 month testing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2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Forecast Bias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9240" y="5100113"/>
            <a:ext cx="3774151" cy="1457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Channel 10 AMSU-A:</a:t>
            </a:r>
          </a:p>
          <a:p>
            <a:pPr marL="347663" lvl="1"/>
            <a:r>
              <a:rPr lang="en-US" sz="1800" dirty="0" smtClean="0"/>
              <a:t>Strong signature of improvement from SBUV at </a:t>
            </a:r>
            <a:r>
              <a:rPr lang="en-US" sz="1800" dirty="0" smtClean="0"/>
              <a:t>analysis time</a:t>
            </a:r>
            <a:r>
              <a:rPr lang="en-US" sz="1800" dirty="0" smtClean="0"/>
              <a:t>. 12-hr </a:t>
            </a:r>
            <a:r>
              <a:rPr lang="en-US" sz="1800" dirty="0" smtClean="0"/>
              <a:t>forecast </a:t>
            </a:r>
            <a:r>
              <a:rPr lang="en-US" sz="1800" dirty="0" smtClean="0"/>
              <a:t>consistently </a:t>
            </a:r>
            <a:r>
              <a:rPr lang="en-US" sz="1800" dirty="0" smtClean="0"/>
              <a:t>smaller bias in </a:t>
            </a:r>
            <a:r>
              <a:rPr lang="en-US" sz="1800" dirty="0" smtClean="0"/>
              <a:t>SBUV. 24-hr differences negligible</a:t>
            </a:r>
            <a:endParaRPr lang="en-US" sz="180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814865" y="5140193"/>
            <a:ext cx="3956602" cy="144461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 smtClean="0">
                <a:solidFill>
                  <a:srgbClr val="0000FF"/>
                </a:solidFill>
              </a:rPr>
              <a:t>Channel 5 AMSU-A: </a:t>
            </a:r>
          </a:p>
          <a:p>
            <a:pPr lvl="1"/>
            <a:r>
              <a:rPr lang="en-US" sz="1900" dirty="0" smtClean="0"/>
              <a:t>Improvement for SBUV at analysis time in first 15 days. 12-hr SBUV bias smaller after day 5. 24-hr forecast consistently </a:t>
            </a:r>
            <a:r>
              <a:rPr lang="en-US" sz="1900" dirty="0" smtClean="0"/>
              <a:t>smaller biases in </a:t>
            </a:r>
            <a:r>
              <a:rPr lang="en-US" sz="1900" dirty="0" smtClean="0"/>
              <a:t>SBUV.</a:t>
            </a:r>
            <a:endParaRPr lang="en-US" sz="1900" dirty="0"/>
          </a:p>
        </p:txBody>
      </p:sp>
      <p:pic>
        <p:nvPicPr>
          <p:cNvPr id="15" name="Picture 14" descr="amsua_channel5_n19_n18_fmo-12hrs_B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5208" b="51389"/>
          <a:stretch/>
        </p:blipFill>
        <p:spPr>
          <a:xfrm>
            <a:off x="4865166" y="2404533"/>
            <a:ext cx="3646282" cy="1444752"/>
          </a:xfrm>
          <a:prstGeom prst="rect">
            <a:avLst/>
          </a:prstGeom>
        </p:spPr>
      </p:pic>
      <p:pic>
        <p:nvPicPr>
          <p:cNvPr id="16" name="Picture 15" descr="amsua_channel5_n19_n18_fmo-0hrs_B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1544" r="7754" b="52623"/>
          <a:stretch/>
        </p:blipFill>
        <p:spPr>
          <a:xfrm>
            <a:off x="4899034" y="1092198"/>
            <a:ext cx="3523673" cy="13716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4270" y="1041400"/>
            <a:ext cx="3402935" cy="1408176"/>
            <a:chOff x="1204248" y="1041400"/>
            <a:chExt cx="3402935" cy="1408176"/>
          </a:xfrm>
        </p:grpSpPr>
        <p:pic>
          <p:nvPicPr>
            <p:cNvPr id="6" name="Picture 5" descr="amsua_channel10_n19_n18_fmo-0hrs_BC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5" r="7921" b="51505"/>
            <a:stretch/>
          </p:blipFill>
          <p:spPr>
            <a:xfrm>
              <a:off x="1204248" y="1041400"/>
              <a:ext cx="3402935" cy="1408176"/>
            </a:xfrm>
            <a:prstGeom prst="rect">
              <a:avLst/>
            </a:prstGeom>
          </p:spPr>
        </p:pic>
        <p:pic>
          <p:nvPicPr>
            <p:cNvPr id="17" name="Picture 16" descr="amsua_channel5_n19_n18_fmo-0hrs_B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7" t="30685" r="10153" b="59271"/>
            <a:stretch/>
          </p:blipFill>
          <p:spPr>
            <a:xfrm>
              <a:off x="1600201" y="1320800"/>
              <a:ext cx="596899" cy="30056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18742" y="2404533"/>
            <a:ext cx="3408463" cy="1399032"/>
            <a:chOff x="1187316" y="2413000"/>
            <a:chExt cx="3408463" cy="1399032"/>
          </a:xfrm>
        </p:grpSpPr>
        <p:pic>
          <p:nvPicPr>
            <p:cNvPr id="7" name="Picture 6" descr="amsua_channel10_n19_n18_fmo-12hrs_BC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" r="7498" b="51389"/>
            <a:stretch/>
          </p:blipFill>
          <p:spPr>
            <a:xfrm>
              <a:off x="1187316" y="2413000"/>
              <a:ext cx="3408463" cy="1399032"/>
            </a:xfrm>
            <a:prstGeom prst="rect">
              <a:avLst/>
            </a:prstGeom>
          </p:spPr>
        </p:pic>
        <p:pic>
          <p:nvPicPr>
            <p:cNvPr id="18" name="Picture 17" descr="amsua_channel5_n19_n18_fmo-0hrs_B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7" t="30685" r="10153" b="59271"/>
            <a:stretch/>
          </p:blipFill>
          <p:spPr>
            <a:xfrm>
              <a:off x="3826935" y="2683933"/>
              <a:ext cx="596899" cy="30056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46046" y="3810001"/>
            <a:ext cx="3481159" cy="1330192"/>
            <a:chOff x="1160121" y="3810001"/>
            <a:chExt cx="3481159" cy="1330192"/>
          </a:xfrm>
        </p:grpSpPr>
        <p:pic>
          <p:nvPicPr>
            <p:cNvPr id="14" name="Picture 13" descr="amsua_channel10_n19_n18_fmo-24hrs_BC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" t="2161" r="7293" b="53472"/>
            <a:stretch/>
          </p:blipFill>
          <p:spPr>
            <a:xfrm>
              <a:off x="1160121" y="3810001"/>
              <a:ext cx="3481159" cy="1330192"/>
            </a:xfrm>
            <a:prstGeom prst="rect">
              <a:avLst/>
            </a:prstGeom>
          </p:spPr>
        </p:pic>
        <p:pic>
          <p:nvPicPr>
            <p:cNvPr id="19" name="Picture 18" descr="amsua_channel5_n19_n18_fmo-0hrs_B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7" t="30685" r="10153" b="59271"/>
            <a:stretch/>
          </p:blipFill>
          <p:spPr>
            <a:xfrm>
              <a:off x="1538818" y="4618567"/>
              <a:ext cx="596899" cy="30056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888995" y="3860803"/>
            <a:ext cx="3564834" cy="1371600"/>
            <a:chOff x="4846660" y="3860803"/>
            <a:chExt cx="3564834" cy="1371600"/>
          </a:xfrm>
        </p:grpSpPr>
        <p:pic>
          <p:nvPicPr>
            <p:cNvPr id="13" name="Picture 12" descr="amsua_channel5_n19_n18_fmo-24hrs_BC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999" r="7012" b="52007"/>
            <a:stretch/>
          </p:blipFill>
          <p:spPr>
            <a:xfrm>
              <a:off x="4846660" y="3860803"/>
              <a:ext cx="3564834" cy="1371600"/>
            </a:xfrm>
            <a:prstGeom prst="rect">
              <a:avLst/>
            </a:prstGeom>
          </p:spPr>
        </p:pic>
        <p:pic>
          <p:nvPicPr>
            <p:cNvPr id="20" name="Picture 19" descr="amsua_channel5_n19_n18_fmo-0hrs_B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7" t="30685" r="10153" b="59271"/>
            <a:stretch/>
          </p:blipFill>
          <p:spPr>
            <a:xfrm>
              <a:off x="5275230" y="4694767"/>
              <a:ext cx="596899" cy="30056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990732" y="1527149"/>
            <a:ext cx="128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Analysis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808" y="4227025"/>
            <a:ext cx="80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24-hr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6474" y="2914592"/>
            <a:ext cx="80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12-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hr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6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Analysis Departure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smtClean="0"/>
              <a:t>AMSU-A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05466"/>
            <a:ext cx="7772400" cy="4614333"/>
          </a:xfrm>
        </p:spPr>
        <p:txBody>
          <a:bodyPr/>
          <a:lstStyle/>
          <a:p>
            <a:r>
              <a:rPr lang="en-US" dirty="0" smtClean="0"/>
              <a:t>Channel 10: higher peaking, temperature sensitive</a:t>
            </a:r>
            <a:endParaRPr lang="en-US" dirty="0"/>
          </a:p>
        </p:txBody>
      </p:sp>
      <p:pic>
        <p:nvPicPr>
          <p:cNvPr id="9" name="Picture 8" descr="amsua_n19_n18_0hr_forecast_bias_ctl_spatial-1de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30757" r="6991" b="35014"/>
          <a:stretch/>
        </p:blipFill>
        <p:spPr>
          <a:xfrm>
            <a:off x="90711" y="2109282"/>
            <a:ext cx="4501836" cy="2347426"/>
          </a:xfrm>
          <a:prstGeom prst="rect">
            <a:avLst/>
          </a:prstGeom>
        </p:spPr>
      </p:pic>
      <p:pic>
        <p:nvPicPr>
          <p:cNvPr id="10" name="Picture 9" descr="amsua_n19_n18_0hr_forecast_bias_sbuv_spatial-1deg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30260" r="6713" b="35511"/>
          <a:stretch/>
        </p:blipFill>
        <p:spPr>
          <a:xfrm>
            <a:off x="4535847" y="2075262"/>
            <a:ext cx="4513176" cy="2347426"/>
          </a:xfrm>
          <a:prstGeom prst="rect">
            <a:avLst/>
          </a:prstGeom>
        </p:spPr>
      </p:pic>
      <p:pic>
        <p:nvPicPr>
          <p:cNvPr id="11" name="Picture 10" descr="amsua_n19_n18_0hr_forecast_bias_pairwise_spatial-1deg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30757" r="6776" b="35014"/>
          <a:stretch/>
        </p:blipFill>
        <p:spPr>
          <a:xfrm>
            <a:off x="1582824" y="4456708"/>
            <a:ext cx="4513176" cy="2347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34" y="3771837"/>
            <a:ext cx="19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CTRL-AMSUA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63734" y="377183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SBUV-AMSUA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1975" y="4801678"/>
            <a:ext cx="340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(SBUV-AMSUA)-(CTRL-AMSUA)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97333" y="3234267"/>
            <a:ext cx="550334" cy="21166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60800" y="2920999"/>
            <a:ext cx="474133" cy="3132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68534" y="4987948"/>
            <a:ext cx="2006600" cy="12784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Consistent with large T improvements from SBUV at analysis time in upper levels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</a:t>
            </a:r>
            <a:r>
              <a:rPr lang="en-US" dirty="0" smtClean="0"/>
              <a:t>-hr </a:t>
            </a:r>
            <a:r>
              <a:rPr lang="en-US" dirty="0" smtClean="0"/>
              <a:t>Forecast </a:t>
            </a:r>
            <a:r>
              <a:rPr lang="en-US" dirty="0"/>
              <a:t>D</a:t>
            </a:r>
            <a:r>
              <a:rPr lang="en-US" dirty="0" smtClean="0"/>
              <a:t>eparture </a:t>
            </a:r>
            <a:r>
              <a:rPr lang="en-US" dirty="0" smtClean="0"/>
              <a:t>from AMSU-A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Channel 10: higher peaking, temperature sensitive</a:t>
            </a:r>
            <a:endParaRPr lang="en-US" dirty="0"/>
          </a:p>
        </p:txBody>
      </p:sp>
      <p:pic>
        <p:nvPicPr>
          <p:cNvPr id="6" name="Picture 5" descr="amsua_n19_n18ch10_12hr_forecast_bias_ctl_spatial-1de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30922" r="7418" b="35345"/>
          <a:stretch/>
        </p:blipFill>
        <p:spPr>
          <a:xfrm>
            <a:off x="106046" y="1961859"/>
            <a:ext cx="4520523" cy="2313405"/>
          </a:xfrm>
          <a:prstGeom prst="rect">
            <a:avLst/>
          </a:prstGeom>
        </p:spPr>
      </p:pic>
      <p:pic>
        <p:nvPicPr>
          <p:cNvPr id="7" name="Picture 6" descr="amsua_n19_n18ch10_12hr_forecast_bias_sbuv_spatial-1de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30757" r="6713" b="35510"/>
          <a:stretch/>
        </p:blipFill>
        <p:spPr>
          <a:xfrm>
            <a:off x="4501835" y="1961859"/>
            <a:ext cx="4547195" cy="2313405"/>
          </a:xfrm>
          <a:prstGeom prst="rect">
            <a:avLst/>
          </a:prstGeom>
        </p:spPr>
      </p:pic>
      <p:pic>
        <p:nvPicPr>
          <p:cNvPr id="8" name="Picture 7" descr="amsua_n19_n18ch10_12hr_forecast_bias_pairwise_spatial-1deg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31087" r="6928" b="35346"/>
          <a:stretch/>
        </p:blipFill>
        <p:spPr>
          <a:xfrm>
            <a:off x="1412684" y="4275264"/>
            <a:ext cx="4501836" cy="230206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694934">
            <a:off x="5366897" y="2396319"/>
            <a:ext cx="2023533" cy="941919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69134">
            <a:off x="944471" y="2398199"/>
            <a:ext cx="2023533" cy="932646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469134">
            <a:off x="2214443" y="4701133"/>
            <a:ext cx="2023533" cy="932646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6592" y="3344332"/>
            <a:ext cx="2023533" cy="680786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0791" y="3352799"/>
            <a:ext cx="2023533" cy="680786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35029" y="5654507"/>
            <a:ext cx="2023533" cy="680786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50917" y="2357904"/>
            <a:ext cx="170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CTRL-AMSUA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41067" y="2362074"/>
            <a:ext cx="14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SBUV-AMSUA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1880" y="4640806"/>
            <a:ext cx="340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(SBUV-AMSUA)-(CTRL-AMSUA)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72200" y="4876800"/>
            <a:ext cx="2252133" cy="1204913"/>
          </a:xfrm>
          <a:prstGeom prst="rect">
            <a:avLst/>
          </a:prstGeom>
          <a:solidFill>
            <a:srgbClr val="FAC090"/>
          </a:solidFill>
          <a:ln>
            <a:solidFill>
              <a:srgbClr val="1737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Impact from SBUV assimilation still present for 12-hr forecast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24</a:t>
            </a:r>
            <a:r>
              <a:rPr lang="en-US" dirty="0" smtClean="0"/>
              <a:t>-hr </a:t>
            </a:r>
            <a:r>
              <a:rPr lang="en-US" dirty="0" smtClean="0"/>
              <a:t>Forecast </a:t>
            </a:r>
            <a:r>
              <a:rPr lang="en-US" dirty="0"/>
              <a:t>D</a:t>
            </a:r>
            <a:r>
              <a:rPr lang="en-US" dirty="0" smtClean="0"/>
              <a:t>eparture </a:t>
            </a:r>
            <a:r>
              <a:rPr lang="en-US" dirty="0" smtClean="0"/>
              <a:t>from AMSU-A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Channel 5: mid-level peak, temperature sensitive</a:t>
            </a:r>
            <a:endParaRPr lang="en-US" dirty="0"/>
          </a:p>
        </p:txBody>
      </p:sp>
      <p:pic>
        <p:nvPicPr>
          <p:cNvPr id="7" name="Picture 6" descr="amsua_n19_n18ch5_24hr_forecast_bias_ctl_spatial-1de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t="30757" r="7219" b="35180"/>
          <a:stretch/>
        </p:blipFill>
        <p:spPr>
          <a:xfrm>
            <a:off x="68845" y="1995328"/>
            <a:ext cx="4478349" cy="2336086"/>
          </a:xfrm>
          <a:prstGeom prst="rect">
            <a:avLst/>
          </a:prstGeom>
        </p:spPr>
      </p:pic>
      <p:pic>
        <p:nvPicPr>
          <p:cNvPr id="8" name="Picture 7" descr="amsua_n19_n18ch5_24hr_forecast_bias_sbuv_spatial-1de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30757" r="6928" b="35180"/>
          <a:stretch/>
        </p:blipFill>
        <p:spPr>
          <a:xfrm>
            <a:off x="4547194" y="1995328"/>
            <a:ext cx="4501836" cy="2336086"/>
          </a:xfrm>
          <a:prstGeom prst="rect">
            <a:avLst/>
          </a:prstGeom>
        </p:spPr>
      </p:pic>
      <p:pic>
        <p:nvPicPr>
          <p:cNvPr id="9" name="Picture 8" descr="amsua_n19_n18ch5_24hr_forecast_bias_pairwise_spatial-1deg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30757" r="6928" b="35180"/>
          <a:stretch/>
        </p:blipFill>
        <p:spPr>
          <a:xfrm>
            <a:off x="1478378" y="4331414"/>
            <a:ext cx="4501836" cy="23360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3035266">
            <a:off x="1857716" y="2730580"/>
            <a:ext cx="1769533" cy="958574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3035266">
            <a:off x="6370450" y="2720322"/>
            <a:ext cx="1769533" cy="958574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3035266">
            <a:off x="3424011" y="5099457"/>
            <a:ext cx="1769533" cy="958574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2163" y="5401730"/>
            <a:ext cx="1014584" cy="8720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39797" y="3073396"/>
            <a:ext cx="1014584" cy="8720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0206" y="3090326"/>
            <a:ext cx="1014584" cy="8720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3186" y="4885267"/>
            <a:ext cx="2202747" cy="1295400"/>
          </a:xfrm>
          <a:prstGeom prst="rect">
            <a:avLst/>
          </a:prstGeom>
          <a:solidFill>
            <a:srgbClr val="FAC090"/>
          </a:solidFill>
          <a:ln>
            <a:solidFill>
              <a:srgbClr val="1737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Mid-level Temp bias reduction from SBUV configuration still evident at 24-hrs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6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81838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48640" y="1447800"/>
            <a:ext cx="818388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</a:t>
            </a:r>
            <a:r>
              <a:rPr lang="en-US" dirty="0"/>
              <a:t>model top from 10 </a:t>
            </a:r>
            <a:r>
              <a:rPr lang="en-US" dirty="0" err="1"/>
              <a:t>hPa</a:t>
            </a:r>
            <a:r>
              <a:rPr lang="en-US" dirty="0"/>
              <a:t> to 2 </a:t>
            </a:r>
            <a:r>
              <a:rPr lang="en-US" dirty="0" err="1"/>
              <a:t>hPa</a:t>
            </a:r>
            <a:r>
              <a:rPr lang="en-US" dirty="0"/>
              <a:t> </a:t>
            </a:r>
            <a:r>
              <a:rPr lang="en-US" dirty="0" smtClean="0"/>
              <a:t>presents overall improvement to analysis and forecasts</a:t>
            </a:r>
            <a:endParaRPr lang="en-US" dirty="0"/>
          </a:p>
          <a:p>
            <a:r>
              <a:rPr lang="en-US" dirty="0"/>
              <a:t>SBUV </a:t>
            </a:r>
            <a:r>
              <a:rPr lang="en-US" dirty="0" smtClean="0"/>
              <a:t>ozone </a:t>
            </a:r>
            <a:r>
              <a:rPr lang="en-US" dirty="0"/>
              <a:t>were assimilated into </a:t>
            </a:r>
            <a:r>
              <a:rPr lang="en-US" dirty="0" smtClean="0"/>
              <a:t>GSI, </a:t>
            </a:r>
            <a:r>
              <a:rPr lang="en-US" dirty="0"/>
              <a:t>GFS </a:t>
            </a:r>
            <a:r>
              <a:rPr lang="en-US" dirty="0" smtClean="0"/>
              <a:t>ozone used </a:t>
            </a:r>
            <a:r>
              <a:rPr lang="en-US" dirty="0"/>
              <a:t>for background</a:t>
            </a:r>
          </a:p>
          <a:p>
            <a:pPr lvl="1"/>
            <a:r>
              <a:rPr lang="en-US" dirty="0"/>
              <a:t>Only analysis update, indirect impact on </a:t>
            </a:r>
            <a:r>
              <a:rPr lang="en-US" dirty="0" smtClean="0"/>
              <a:t>radiances</a:t>
            </a:r>
          </a:p>
          <a:p>
            <a:r>
              <a:rPr lang="en-US" dirty="0" smtClean="0"/>
              <a:t>Assimilating SBUV presents generally positive impacts</a:t>
            </a:r>
            <a:endParaRPr lang="en-US" dirty="0"/>
          </a:p>
          <a:p>
            <a:pPr lvl="1"/>
            <a:r>
              <a:rPr lang="en-US" dirty="0"/>
              <a:t>Improved T </a:t>
            </a:r>
            <a:r>
              <a:rPr lang="en-US" dirty="0" smtClean="0"/>
              <a:t>analysis for most levels</a:t>
            </a:r>
            <a:endParaRPr lang="en-US" dirty="0"/>
          </a:p>
          <a:p>
            <a:pPr lvl="1"/>
            <a:r>
              <a:rPr lang="en-US" dirty="0" smtClean="0"/>
              <a:t>Wind </a:t>
            </a:r>
            <a:r>
              <a:rPr lang="en-US" dirty="0"/>
              <a:t>improvements for short term </a:t>
            </a:r>
            <a:r>
              <a:rPr lang="en-US" dirty="0" smtClean="0"/>
              <a:t>forecasts </a:t>
            </a:r>
            <a:r>
              <a:rPr lang="en-US" dirty="0"/>
              <a:t>(~18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Cooling pattern from SBUV, more consistent w/ observations</a:t>
            </a:r>
            <a:r>
              <a:rPr lang="en-US" dirty="0"/>
              <a:t> </a:t>
            </a:r>
            <a:r>
              <a:rPr lang="en-US" dirty="0" smtClean="0"/>
              <a:t>&amp; reanalysis </a:t>
            </a:r>
            <a:endParaRPr lang="en-US" dirty="0"/>
          </a:p>
        </p:txBody>
      </p:sp>
      <p:pic>
        <p:nvPicPr>
          <p:cNvPr id="6" name="Picture 5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94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Assess utility of SBUV profile ozone when assimilated into </a:t>
            </a:r>
            <a:r>
              <a:rPr lang="en-US" dirty="0" err="1" smtClean="0"/>
              <a:t>Gridpoint</a:t>
            </a:r>
            <a:r>
              <a:rPr lang="en-US" dirty="0" smtClean="0"/>
              <a:t> Statistical Interpolation (GSI) for regional applications without prognostic ozone</a:t>
            </a:r>
          </a:p>
          <a:p>
            <a:pPr lvl="1"/>
            <a:r>
              <a:rPr lang="en-US" dirty="0" smtClean="0"/>
              <a:t> Evaluate forecast performance for regional scale model forecasts (ARW)</a:t>
            </a:r>
          </a:p>
          <a:p>
            <a:r>
              <a:rPr lang="en-US" dirty="0" smtClean="0"/>
              <a:t>Determine forecast impact from increasing model top from 10 </a:t>
            </a:r>
            <a:r>
              <a:rPr lang="en-US" dirty="0" err="1" smtClean="0"/>
              <a:t>hPa</a:t>
            </a:r>
            <a:r>
              <a:rPr lang="en-US" dirty="0" smtClean="0"/>
              <a:t> to 2hPa</a:t>
            </a:r>
          </a:p>
          <a:p>
            <a:pPr lvl="1"/>
            <a:r>
              <a:rPr lang="en-US" dirty="0" smtClean="0"/>
              <a:t>Necessary for ozone assimilation</a:t>
            </a:r>
          </a:p>
          <a:p>
            <a:r>
              <a:rPr lang="en-US" dirty="0" smtClean="0"/>
              <a:t>Explore use of ozone data in GSI/ARW </a:t>
            </a:r>
          </a:p>
          <a:p>
            <a:pPr lvl="1"/>
            <a:r>
              <a:rPr lang="en-US" dirty="0" smtClean="0"/>
              <a:t>Does this data provide impact without being propagated into model </a:t>
            </a:r>
            <a:r>
              <a:rPr lang="en-US" dirty="0" smtClean="0"/>
              <a:t>variables?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39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66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39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GSI Diagnostics in MET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7589521" cy="4572000"/>
          </a:xfrm>
        </p:spPr>
        <p:txBody>
          <a:bodyPr/>
          <a:lstStyle/>
          <a:p>
            <a:r>
              <a:rPr lang="en-US" dirty="0" smtClean="0"/>
              <a:t>Model Evaluation Tools (MET) v5.1 (planned release fall 2015) will include GSI diagnostics capabilities</a:t>
            </a:r>
          </a:p>
          <a:p>
            <a:r>
              <a:rPr lang="en-US" dirty="0" smtClean="0"/>
              <a:t>Reformat binary GSI diagnostic output files (</a:t>
            </a:r>
            <a:r>
              <a:rPr lang="en-US" dirty="0" err="1" smtClean="0"/>
              <a:t>conv</a:t>
            </a:r>
            <a:r>
              <a:rPr lang="en-US" dirty="0" smtClean="0"/>
              <a:t>, rad)</a:t>
            </a:r>
          </a:p>
          <a:p>
            <a:r>
              <a:rPr lang="en-US" dirty="0" smtClean="0"/>
              <a:t>Ability to threshold, filter, subset and produce statistics on diagnostic output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31167" y="3381532"/>
            <a:ext cx="3832901" cy="2849860"/>
            <a:chOff x="5131167" y="3254532"/>
            <a:chExt cx="3832901" cy="2849860"/>
          </a:xfrm>
        </p:grpSpPr>
        <p:pic>
          <p:nvPicPr>
            <p:cNvPr id="6" name="Picture 5" descr="diag_conv_ges.2014080200.TMP_below_1000m 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3" b="14348"/>
            <a:stretch/>
          </p:blipFill>
          <p:spPr>
            <a:xfrm>
              <a:off x="5131167" y="3545587"/>
              <a:ext cx="3832901" cy="25588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38371" y="3254532"/>
              <a:ext cx="3611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O-B: Conventional Temperature Obs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730" y="3904537"/>
            <a:ext cx="4471135" cy="2288756"/>
            <a:chOff x="236730" y="3815637"/>
            <a:chExt cx="4471135" cy="2288756"/>
          </a:xfrm>
        </p:grpSpPr>
        <p:pic>
          <p:nvPicPr>
            <p:cNvPr id="7" name="Picture 6" descr="amsua_n19_36hr_forecast_bias_ctl_spatia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4" t="36187" r="7565" b="34797"/>
            <a:stretch/>
          </p:blipFill>
          <p:spPr>
            <a:xfrm>
              <a:off x="236730" y="4114501"/>
              <a:ext cx="4471135" cy="1989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1725" y="3815637"/>
              <a:ext cx="34128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AMSU-A n19 Ch 10 O-B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21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30262"/>
          </a:xfrm>
        </p:spPr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1200" y="1114258"/>
            <a:ext cx="7879049" cy="4906282"/>
          </a:xfrm>
        </p:spPr>
        <p:txBody>
          <a:bodyPr numCol="1"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GSI v3.3 (3d-var) coupled with WRF-ARW v3.6.1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Partial cycling scheme – cold start 06/18, warm start 12/00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Testing period: 2014 August 1-31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15 km horizontal resolution, 62 (57) vertical levels, 2 </a:t>
            </a:r>
            <a:r>
              <a:rPr lang="en-US" sz="2400" dirty="0" err="1" smtClean="0">
                <a:solidFill>
                  <a:srgbClr val="000000"/>
                </a:solidFill>
              </a:rPr>
              <a:t>mb</a:t>
            </a:r>
            <a:r>
              <a:rPr lang="en-US" sz="2400" dirty="0" smtClean="0">
                <a:solidFill>
                  <a:srgbClr val="000000"/>
                </a:solidFill>
              </a:rPr>
              <a:t> (10 </a:t>
            </a:r>
            <a:r>
              <a:rPr lang="en-US" sz="2400" dirty="0" err="1" smtClean="0">
                <a:solidFill>
                  <a:srgbClr val="000000"/>
                </a:solidFill>
              </a:rPr>
              <a:t>mb</a:t>
            </a:r>
            <a:r>
              <a:rPr lang="en-US" sz="2400" dirty="0" smtClean="0">
                <a:solidFill>
                  <a:srgbClr val="000000"/>
                </a:solidFill>
              </a:rPr>
              <a:t>) model top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48-hr deterministic forecasts initialized at 00/12</a:t>
            </a: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37360" y="489890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Atlantic Domain – GOME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9360" y="488874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E. Pacific Domain </a:t>
            </a:r>
            <a:r>
              <a:rPr lang="en-US" smtClean="0">
                <a:solidFill>
                  <a:srgbClr val="FFFFFF"/>
                </a:solidFill>
              </a:rPr>
              <a:t>– SBUV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81246"/>
              </p:ext>
            </p:extLst>
          </p:nvPr>
        </p:nvGraphicFramePr>
        <p:xfrm>
          <a:off x="1617132" y="3674526"/>
          <a:ext cx="716237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386"/>
                <a:gridCol w="3023270"/>
                <a:gridCol w="2548721"/>
              </a:tblGrid>
              <a:tr h="29235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Observations</a:t>
                      </a:r>
                      <a:r>
                        <a:rPr lang="en-US" sz="1400" baseline="0" dirty="0" smtClean="0"/>
                        <a:t> Assimilated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158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Conventional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Air</a:t>
                      </a:r>
                      <a:r>
                        <a:rPr lang="en-US" sz="1600" b="0" baseline="0" dirty="0" smtClean="0"/>
                        <a:t> Force conventional observations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</a:tr>
              <a:tr h="3215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GPS-RO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6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Satellite</a:t>
                      </a:r>
                      <a:r>
                        <a:rPr lang="en-US" sz="1600" b="1" baseline="0" dirty="0" smtClean="0"/>
                        <a:t> Radiances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AMSU-A</a:t>
                      </a:r>
                      <a:r>
                        <a:rPr lang="en-US" sz="1600" b="0" baseline="0" dirty="0" smtClean="0"/>
                        <a:t> (noaa-15,-18,-19, </a:t>
                      </a:r>
                      <a:r>
                        <a:rPr lang="en-US" sz="1600" b="0" baseline="0" dirty="0" err="1" smtClean="0"/>
                        <a:t>metop</a:t>
                      </a:r>
                      <a:r>
                        <a:rPr lang="en-US" sz="1600" b="0" baseline="0" dirty="0" smtClean="0"/>
                        <a:t>-a,-b, aqua)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MHS (noaa-18,-19, </a:t>
                      </a:r>
                      <a:r>
                        <a:rPr lang="en-US" sz="1600" dirty="0" err="1" smtClean="0"/>
                        <a:t>metop</a:t>
                      </a:r>
                      <a:r>
                        <a:rPr lang="en-US" sz="1600" dirty="0" smtClean="0"/>
                        <a:t>-a,-b)</a:t>
                      </a:r>
                    </a:p>
                  </a:txBody>
                  <a:tcP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158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ATMS (</a:t>
                      </a:r>
                      <a:r>
                        <a:rPr lang="en-US" sz="1600" b="0" dirty="0" err="1" smtClean="0"/>
                        <a:t>npp</a:t>
                      </a:r>
                      <a:r>
                        <a:rPr lang="en-US" sz="1600" b="0" dirty="0" smtClean="0"/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IASI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metop</a:t>
                      </a:r>
                      <a:r>
                        <a:rPr lang="en-US" sz="1600" baseline="0" dirty="0" smtClean="0"/>
                        <a:t>-a,-b)</a:t>
                      </a:r>
                      <a:endParaRPr lang="en-US" sz="1600" dirty="0"/>
                    </a:p>
                  </a:txBody>
                  <a:tcPr/>
                </a:tc>
              </a:tr>
              <a:tr h="32158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HIRS4</a:t>
                      </a:r>
                      <a:r>
                        <a:rPr lang="en-US" sz="1600" baseline="0" dirty="0" smtClean="0"/>
                        <a:t> (noaa-18,-19, </a:t>
                      </a:r>
                      <a:r>
                        <a:rPr lang="en-US" sz="1600" baseline="0" dirty="0" err="1" smtClean="0"/>
                        <a:t>metop</a:t>
                      </a:r>
                      <a:r>
                        <a:rPr lang="en-US" sz="1600" baseline="0" dirty="0" smtClean="0"/>
                        <a:t>-a,-b)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CrIS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npp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215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AIRS (aqua)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8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Ozone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SBUV (noaa-19)* 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9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818388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 smtClean="0"/>
              <a:t>Top Test</a:t>
            </a:r>
            <a:endParaRPr lang="en-US" dirty="0"/>
          </a:p>
        </p:txBody>
      </p:sp>
      <p:pic>
        <p:nvPicPr>
          <p:cNvPr id="7" name="Picture 6" descr="NO NAME:GSI_refs:plots-AMSannual_2014:plot_t8_ALBBCK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20287" r="4007" b="32216"/>
          <a:stretch/>
        </p:blipFill>
        <p:spPr bwMode="auto">
          <a:xfrm>
            <a:off x="5204810" y="3073399"/>
            <a:ext cx="3756310" cy="2462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8640" y="1295400"/>
            <a:ext cx="5483860" cy="517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b="1" dirty="0" smtClean="0"/>
              <a:t>Experiments</a:t>
            </a:r>
            <a:r>
              <a:rPr lang="en-US" sz="2400" dirty="0" smtClean="0"/>
              <a:t>: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CTL10</a:t>
            </a:r>
            <a:r>
              <a:rPr lang="en-US" sz="2400" dirty="0" smtClean="0">
                <a:solidFill>
                  <a:schemeClr val="accent2"/>
                </a:solidFill>
              </a:rPr>
              <a:t>: </a:t>
            </a:r>
            <a:r>
              <a:rPr lang="en-US" sz="2400" dirty="0" smtClean="0"/>
              <a:t>control </a:t>
            </a:r>
          </a:p>
          <a:p>
            <a:pPr lvl="1"/>
            <a:r>
              <a:rPr lang="en-US" dirty="0" smtClean="0"/>
              <a:t>Air Force operational configuration, except RRTMG used rather than RRTM/</a:t>
            </a:r>
            <a:r>
              <a:rPr lang="en-US" dirty="0" err="1" smtClean="0"/>
              <a:t>Dudhia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57 vertical sigma levels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10 </a:t>
            </a:r>
            <a:r>
              <a:rPr lang="en-US" dirty="0" err="1" smtClean="0">
                <a:solidFill>
                  <a:srgbClr val="000000"/>
                </a:solidFill>
              </a:rPr>
              <a:t>hPa</a:t>
            </a:r>
            <a:r>
              <a:rPr lang="en-US" dirty="0" smtClean="0">
                <a:solidFill>
                  <a:srgbClr val="000000"/>
                </a:solidFill>
              </a:rPr>
              <a:t> model top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CTL02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Stratospheric lapse rate applied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62 vertical levels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 </a:t>
            </a:r>
            <a:r>
              <a:rPr lang="en-US" dirty="0" err="1" smtClean="0">
                <a:solidFill>
                  <a:srgbClr val="000000"/>
                </a:solidFill>
              </a:rPr>
              <a:t>hPa</a:t>
            </a:r>
            <a:r>
              <a:rPr lang="en-US" dirty="0" smtClean="0">
                <a:solidFill>
                  <a:srgbClr val="000000"/>
                </a:solidFill>
              </a:rPr>
              <a:t> model top</a:t>
            </a:r>
          </a:p>
          <a:p>
            <a:r>
              <a:rPr lang="en-US" sz="2200" dirty="0">
                <a:solidFill>
                  <a:srgbClr val="000000"/>
                </a:solidFill>
              </a:rPr>
              <a:t>Verification against ERA-Interim reanalysis using Model Evaluation Tools (MET)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Font typeface="Wingdings 2"/>
              <a:buNone/>
            </a:pPr>
            <a:endParaRPr lang="en-US" sz="2000" dirty="0" smtClean="0"/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1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81838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Model </a:t>
            </a:r>
            <a:r>
              <a:rPr lang="en-US" sz="3600" dirty="0"/>
              <a:t>T</a:t>
            </a:r>
            <a:r>
              <a:rPr lang="en-US" sz="3600" dirty="0" smtClean="0"/>
              <a:t>op </a:t>
            </a:r>
            <a:r>
              <a:rPr lang="en-US" sz="3600" dirty="0"/>
              <a:t>T</a:t>
            </a:r>
            <a:r>
              <a:rPr lang="en-US" sz="3600" dirty="0" smtClean="0"/>
              <a:t>est – </a:t>
            </a:r>
            <a:r>
              <a:rPr lang="en-US" sz="3600" dirty="0" smtClean="0"/>
              <a:t>GSI </a:t>
            </a:r>
            <a:r>
              <a:rPr lang="en-US" sz="3600" dirty="0" smtClean="0"/>
              <a:t>Diagnostics</a:t>
            </a:r>
            <a:endParaRPr lang="en-US" sz="3600" dirty="0"/>
          </a:p>
        </p:txBody>
      </p:sp>
      <p:pic>
        <p:nvPicPr>
          <p:cNvPr id="8" name="Content Placeholder 5" descr="amsua_ch10_omb_b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447" b="586"/>
          <a:stretch/>
        </p:blipFill>
        <p:spPr bwMode="auto">
          <a:xfrm>
            <a:off x="114300" y="1707670"/>
            <a:ext cx="4471525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dtc_wordmark_pms2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 descr="amsua_ch10_oma_bc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-111" r="1437" b="-536"/>
          <a:stretch/>
        </p:blipFill>
        <p:spPr bwMode="auto">
          <a:xfrm>
            <a:off x="4636720" y="1682270"/>
            <a:ext cx="4332691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6039" y="64082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33713" y="5090950"/>
            <a:ext cx="7446311" cy="11201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/>
              </a:rPr>
              <a:t>Same channel selection for both configurations</a:t>
            </a:r>
          </a:p>
          <a:p>
            <a:pPr marL="285750" indent="-28575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/>
              </a:rPr>
              <a:t>2 </a:t>
            </a:r>
            <a:r>
              <a:rPr lang="en-US" sz="2400" dirty="0" err="1" smtClean="0">
                <a:solidFill>
                  <a:schemeClr val="tx1"/>
                </a:solidFill>
                <a:cs typeface="Arial"/>
              </a:rPr>
              <a:t>hPa</a:t>
            </a:r>
            <a:r>
              <a:rPr lang="en-US" sz="2400" dirty="0" smtClean="0">
                <a:solidFill>
                  <a:schemeClr val="tx1"/>
                </a:solidFill>
                <a:cs typeface="Arial"/>
              </a:rPr>
              <a:t> model top shows smaller bias</a:t>
            </a:r>
          </a:p>
        </p:txBody>
      </p:sp>
    </p:spTree>
    <p:extLst>
      <p:ext uri="{BB962C8B-B14F-4D97-AF65-F5344CB8AC3E}">
        <p14:creationId xmlns:p14="http://schemas.microsoft.com/office/powerpoint/2010/main" val="142928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078"/>
            <a:ext cx="7772400" cy="87344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24-hr </a:t>
            </a:r>
            <a:r>
              <a:rPr lang="en-US" sz="3400" dirty="0" smtClean="0"/>
              <a:t>Forecast </a:t>
            </a:r>
            <a:r>
              <a:rPr lang="en-US" sz="3400" dirty="0"/>
              <a:t>V</a:t>
            </a:r>
            <a:r>
              <a:rPr lang="en-US" sz="3400" dirty="0" smtClean="0"/>
              <a:t>erification (ERA</a:t>
            </a:r>
            <a:r>
              <a:rPr lang="en-US" sz="3400" dirty="0" smtClean="0"/>
              <a:t>-</a:t>
            </a:r>
            <a:r>
              <a:rPr lang="en-US" sz="3400" dirty="0" smtClean="0"/>
              <a:t>I)</a:t>
            </a:r>
            <a:endParaRPr lang="en-US" sz="3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61307" y="934720"/>
            <a:ext cx="8079145" cy="5679440"/>
            <a:chOff x="132079" y="1066800"/>
            <a:chExt cx="8079145" cy="5679440"/>
          </a:xfrm>
        </p:grpSpPr>
        <p:grpSp>
          <p:nvGrpSpPr>
            <p:cNvPr id="19" name="Group 18"/>
            <p:cNvGrpSpPr/>
            <p:nvPr/>
          </p:nvGrpSpPr>
          <p:grpSpPr>
            <a:xfrm>
              <a:off x="1574800" y="1397318"/>
              <a:ext cx="6636424" cy="5348922"/>
              <a:chOff x="1574800" y="1397318"/>
              <a:chExt cx="6636424" cy="5348922"/>
            </a:xfrm>
          </p:grpSpPr>
          <p:pic>
            <p:nvPicPr>
              <p:cNvPr id="6" name="Picture 5" descr="CTL_02_T_diff_era_150mb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72" t="19722" r="17037" b="22685"/>
              <a:stretch/>
            </p:blipFill>
            <p:spPr>
              <a:xfrm>
                <a:off x="1584960" y="1397318"/>
                <a:ext cx="3048001" cy="1828800"/>
              </a:xfrm>
              <a:prstGeom prst="rect">
                <a:avLst/>
              </a:prstGeom>
            </p:spPr>
          </p:pic>
          <p:pic>
            <p:nvPicPr>
              <p:cNvPr id="7" name="Picture 6" descr="CTL_02_U_diff_era_500mb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50" t="20463" r="17454" b="22500"/>
              <a:stretch/>
            </p:blipFill>
            <p:spPr>
              <a:xfrm>
                <a:off x="1574800" y="3169920"/>
                <a:ext cx="3048000" cy="1828800"/>
              </a:xfrm>
              <a:prstGeom prst="rect">
                <a:avLst/>
              </a:prstGeom>
            </p:spPr>
          </p:pic>
          <p:pic>
            <p:nvPicPr>
              <p:cNvPr id="8" name="Picture 7" descr="CTL_10_T_diff_era_150mb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7" t="19722" r="5139" b="22778"/>
              <a:stretch/>
            </p:blipFill>
            <p:spPr>
              <a:xfrm>
                <a:off x="4612641" y="1397318"/>
                <a:ext cx="3598583" cy="1865376"/>
              </a:xfrm>
              <a:prstGeom prst="rect">
                <a:avLst/>
              </a:prstGeom>
            </p:spPr>
          </p:pic>
          <p:pic>
            <p:nvPicPr>
              <p:cNvPr id="9" name="Picture 8" descr="CTL_10_U_diff_era_500mb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5" t="20092" r="5832" b="23797"/>
              <a:stretch/>
            </p:blipFill>
            <p:spPr>
              <a:xfrm>
                <a:off x="4622801" y="3149600"/>
                <a:ext cx="3555235" cy="1819656"/>
              </a:xfrm>
              <a:prstGeom prst="rect">
                <a:avLst/>
              </a:prstGeom>
            </p:spPr>
          </p:pic>
          <p:pic>
            <p:nvPicPr>
              <p:cNvPr id="10" name="Picture 9" descr="CTL_02_SPFH_diff_era_700mb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7" t="19907" r="17497" b="23797"/>
              <a:stretch/>
            </p:blipFill>
            <p:spPr>
              <a:xfrm>
                <a:off x="1574959" y="4917440"/>
                <a:ext cx="3068161" cy="1828800"/>
              </a:xfrm>
              <a:prstGeom prst="rect">
                <a:avLst/>
              </a:prstGeom>
            </p:spPr>
          </p:pic>
          <p:pic>
            <p:nvPicPr>
              <p:cNvPr id="11" name="Picture 10" descr="CTL_10_SPFH_diff_era_700mb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7" t="20463" r="5832" b="23981"/>
              <a:stretch/>
            </p:blipFill>
            <p:spPr>
              <a:xfrm>
                <a:off x="4622803" y="4930140"/>
                <a:ext cx="3566709" cy="180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717040" y="1066800"/>
              <a:ext cx="2783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CTL02 – ERA-I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75200" y="1087120"/>
              <a:ext cx="2783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CTL10 – ERA-I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79" y="1798320"/>
              <a:ext cx="1422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150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hPa</a:t>
              </a:r>
              <a:r>
                <a:rPr lang="en-US" b="1" dirty="0" smtClean="0">
                  <a:solidFill>
                    <a:srgbClr val="000000"/>
                  </a:solidFill>
                </a:rPr>
                <a:t> Temperature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079" y="3637280"/>
              <a:ext cx="1422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500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hPa</a:t>
              </a:r>
              <a:r>
                <a:rPr lang="en-US" b="1" dirty="0" smtClean="0">
                  <a:solidFill>
                    <a:srgbClr val="000000"/>
                  </a:solidFill>
                </a:rPr>
                <a:t> Zonal Wind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2079" y="5374640"/>
              <a:ext cx="1422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7</a:t>
              </a:r>
              <a:r>
                <a:rPr lang="en-US" b="1" dirty="0" smtClean="0">
                  <a:solidFill>
                    <a:srgbClr val="000000"/>
                  </a:solidFill>
                </a:rPr>
                <a:t>00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hPa</a:t>
              </a:r>
              <a:r>
                <a:rPr lang="en-US" b="1" dirty="0" smtClean="0">
                  <a:solidFill>
                    <a:srgbClr val="000000"/>
                  </a:solidFill>
                </a:rPr>
                <a:t> Specific Humidity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207000" y="2044700"/>
            <a:ext cx="2324100" cy="1049338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60600" y="2032000"/>
            <a:ext cx="2324100" cy="1049338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14188" y="4300041"/>
            <a:ext cx="1625600" cy="48531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37420" y="4300041"/>
            <a:ext cx="1625600" cy="48531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80100" y="2312571"/>
            <a:ext cx="1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cooler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67630" y="2312571"/>
            <a:ext cx="146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Less cool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9789" y="1569561"/>
            <a:ext cx="118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warmer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4871" y="4317099"/>
            <a:ext cx="199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More westerly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lot_UGRD_BCRMSE_500hP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" b="10000"/>
          <a:stretch/>
        </p:blipFill>
        <p:spPr>
          <a:xfrm>
            <a:off x="4603890" y="1712974"/>
            <a:ext cx="4439642" cy="3255264"/>
          </a:xfrm>
          <a:prstGeom prst="rect">
            <a:avLst/>
          </a:prstGeom>
        </p:spPr>
      </p:pic>
      <p:pic>
        <p:nvPicPr>
          <p:cNvPr id="5" name="Picture 4" descr="plot_TMP_BCRMSE_150hP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6" b="10692"/>
          <a:stretch/>
        </p:blipFill>
        <p:spPr>
          <a:xfrm>
            <a:off x="128735" y="1716556"/>
            <a:ext cx="4381693" cy="3209544"/>
          </a:xfrm>
          <a:prstGeom prst="rect">
            <a:avLst/>
          </a:prstGeom>
        </p:spPr>
      </p:pic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Model </a:t>
            </a:r>
            <a:r>
              <a:rPr lang="en-US" sz="3400" dirty="0"/>
              <a:t>T</a:t>
            </a:r>
            <a:r>
              <a:rPr lang="en-US" sz="3400" dirty="0" smtClean="0"/>
              <a:t>op Test</a:t>
            </a:r>
            <a:r>
              <a:rPr lang="en-US" sz="3400" dirty="0" smtClean="0"/>
              <a:t>: </a:t>
            </a:r>
            <a:r>
              <a:rPr lang="en-US" sz="3400" dirty="0"/>
              <a:t>V</a:t>
            </a:r>
            <a:r>
              <a:rPr lang="en-US" sz="3400" dirty="0" smtClean="0"/>
              <a:t>erification (ERA</a:t>
            </a:r>
            <a:r>
              <a:rPr lang="en-US" sz="3400" dirty="0" smtClean="0"/>
              <a:t>-</a:t>
            </a:r>
            <a:r>
              <a:rPr lang="en-US" sz="3400" dirty="0" smtClean="0"/>
              <a:t>I)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546350" y="5024120"/>
            <a:ext cx="438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CTL02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CTL10</a:t>
            </a:r>
            <a:r>
              <a:rPr lang="en-US" b="1" dirty="0" smtClean="0"/>
              <a:t>     CTL02-CTL10 (pairwise)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84200" y="4184650"/>
            <a:ext cx="3749040" cy="352425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29425" y="4370923"/>
            <a:ext cx="2046822" cy="190500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1024467" y="5533152"/>
            <a:ext cx="7459133" cy="1070848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300" dirty="0"/>
              <a:t>C</a:t>
            </a:r>
            <a:r>
              <a:rPr lang="en-US" sz="2300" dirty="0" smtClean="0"/>
              <a:t>onsistent </a:t>
            </a:r>
            <a:r>
              <a:rPr lang="en-US" sz="2300" dirty="0"/>
              <a:t>s</a:t>
            </a:r>
            <a:r>
              <a:rPr lang="en-US" sz="2300" dirty="0" smtClean="0"/>
              <a:t>tatistically </a:t>
            </a:r>
            <a:r>
              <a:rPr lang="en-US" sz="2300" dirty="0"/>
              <a:t>s</a:t>
            </a:r>
            <a:r>
              <a:rPr lang="en-US" sz="2300" dirty="0" smtClean="0"/>
              <a:t>ignificant (SS) </a:t>
            </a:r>
            <a:r>
              <a:rPr lang="en-US" sz="2300" dirty="0" smtClean="0"/>
              <a:t>improvements </a:t>
            </a:r>
            <a:r>
              <a:rPr lang="en-US" sz="2300" dirty="0" smtClean="0"/>
              <a:t>for CTL02 in </a:t>
            </a:r>
            <a:r>
              <a:rPr lang="en-US" sz="2300" dirty="0" smtClean="0"/>
              <a:t>temperature for all lead times</a:t>
            </a:r>
          </a:p>
          <a:p>
            <a:r>
              <a:rPr lang="en-US" sz="2300" dirty="0" smtClean="0"/>
              <a:t>Zonal wind field SS </a:t>
            </a:r>
            <a:r>
              <a:rPr lang="en-US" sz="2300" dirty="0" smtClean="0"/>
              <a:t>improvement for CTL02 </a:t>
            </a:r>
            <a:r>
              <a:rPr lang="en-US" sz="2300" dirty="0" smtClean="0"/>
              <a:t>for longer leads: 24-48 </a:t>
            </a:r>
            <a:r>
              <a:rPr lang="en-US" sz="2300" dirty="0" err="1" smtClean="0"/>
              <a:t>hr</a:t>
            </a:r>
            <a:endParaRPr lang="en-US" sz="23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098800" y="2831346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150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 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83134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500 </a:t>
            </a:r>
            <a:r>
              <a:rPr lang="en-US" dirty="0" err="1" smtClean="0">
                <a:solidFill>
                  <a:srgbClr val="C0504D"/>
                </a:solidFill>
              </a:rPr>
              <a:t>hPa</a:t>
            </a:r>
            <a:r>
              <a:rPr lang="en-US" dirty="0" smtClean="0">
                <a:solidFill>
                  <a:srgbClr val="C0504D"/>
                </a:solidFill>
              </a:rPr>
              <a:t>  U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100" y="142408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Bias Corrected RMSE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587875"/>
            <a:ext cx="3984625" cy="3175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4530725"/>
            <a:ext cx="39878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4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8183880" cy="842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Model </a:t>
            </a:r>
            <a:r>
              <a:rPr lang="en-US" sz="3200" dirty="0" smtClean="0"/>
              <a:t>Top </a:t>
            </a:r>
            <a:r>
              <a:rPr lang="en-US" sz="3200" dirty="0"/>
              <a:t>T</a:t>
            </a:r>
            <a:r>
              <a:rPr lang="en-US" sz="3200" dirty="0" smtClean="0"/>
              <a:t>est</a:t>
            </a:r>
            <a:r>
              <a:rPr lang="en-US" sz="3200" dirty="0" smtClean="0"/>
              <a:t>: Verification </a:t>
            </a:r>
            <a:r>
              <a:rPr lang="en-US" sz="3200" dirty="0" smtClean="0"/>
              <a:t>(ERA</a:t>
            </a:r>
            <a:r>
              <a:rPr lang="en-US" sz="3200" dirty="0" smtClean="0"/>
              <a:t>-</a:t>
            </a:r>
            <a:r>
              <a:rPr lang="en-US" sz="3200" dirty="0" smtClean="0"/>
              <a:t>I)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2123" y="1417638"/>
            <a:ext cx="3417982" cy="4970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Improvement from 2 </a:t>
            </a:r>
            <a:r>
              <a:rPr lang="en-US" dirty="0" err="1" smtClean="0"/>
              <a:t>hPa</a:t>
            </a:r>
            <a:r>
              <a:rPr lang="en-US" dirty="0" smtClean="0"/>
              <a:t> model top</a:t>
            </a:r>
          </a:p>
          <a:p>
            <a:r>
              <a:rPr lang="en-US" sz="2400" dirty="0" smtClean="0"/>
              <a:t>Consistent </a:t>
            </a:r>
            <a:r>
              <a:rPr lang="en-US" sz="2400" dirty="0" smtClean="0"/>
              <a:t>improvement </a:t>
            </a:r>
            <a:r>
              <a:rPr lang="en-US" sz="2400" dirty="0" smtClean="0"/>
              <a:t>throughout T field</a:t>
            </a:r>
            <a:endParaRPr lang="en-US" sz="2400" dirty="0" smtClean="0"/>
          </a:p>
          <a:p>
            <a:r>
              <a:rPr lang="en-US" sz="2400" dirty="0" smtClean="0"/>
              <a:t>Strong signal of improvement for </a:t>
            </a:r>
            <a:r>
              <a:rPr lang="en-US" sz="2400" dirty="0" smtClean="0"/>
              <a:t>zonal </a:t>
            </a:r>
            <a:r>
              <a:rPr lang="en-US" sz="2400" dirty="0" smtClean="0"/>
              <a:t>&amp; </a:t>
            </a:r>
            <a:r>
              <a:rPr lang="en-US" sz="2400" dirty="0" err="1" smtClean="0"/>
              <a:t>meridional</a:t>
            </a:r>
            <a:r>
              <a:rPr lang="en-US" sz="2400" dirty="0" smtClean="0"/>
              <a:t> wind fields.  </a:t>
            </a:r>
          </a:p>
          <a:p>
            <a:pPr lvl="1"/>
            <a:r>
              <a:rPr lang="en-US" sz="2200" dirty="0" smtClean="0"/>
              <a:t>U: longer lead times</a:t>
            </a:r>
          </a:p>
          <a:p>
            <a:pPr lvl="1"/>
            <a:r>
              <a:rPr lang="en-US" sz="2200" dirty="0" smtClean="0"/>
              <a:t>V: upper levels</a:t>
            </a:r>
            <a:endParaRPr lang="en-US" sz="2200" dirty="0" smtClean="0"/>
          </a:p>
          <a:p>
            <a:r>
              <a:rPr lang="en-US" sz="2400" dirty="0" smtClean="0"/>
              <a:t>Mixed results for specific humidity (not shown)</a:t>
            </a:r>
            <a:endParaRPr lang="en-US" sz="2400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2584" y="5887134"/>
            <a:ext cx="7801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Statistically Significant (SS) </a:t>
            </a:r>
            <a:r>
              <a:rPr lang="en-US" dirty="0"/>
              <a:t>pairwise differences (99%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sz="2000" i="1" dirty="0">
                <a:solidFill>
                  <a:srgbClr val="008000"/>
                </a:solidFill>
              </a:rPr>
              <a:t>Green shading: 2 </a:t>
            </a:r>
            <a:r>
              <a:rPr lang="en-US" sz="2000" i="1" dirty="0" err="1">
                <a:solidFill>
                  <a:srgbClr val="008000"/>
                </a:solidFill>
              </a:rPr>
              <a:t>hPa</a:t>
            </a:r>
            <a:r>
              <a:rPr lang="en-US" sz="2000" i="1" dirty="0">
                <a:solidFill>
                  <a:srgbClr val="008000"/>
                </a:solidFill>
              </a:rPr>
              <a:t> model top </a:t>
            </a:r>
            <a:r>
              <a:rPr lang="en-US" sz="2000" i="1" dirty="0" smtClean="0">
                <a:solidFill>
                  <a:srgbClr val="008000"/>
                </a:solidFill>
              </a:rPr>
              <a:t>better  </a:t>
            </a:r>
            <a:r>
              <a:rPr lang="en-US" sz="2000" i="1" dirty="0" smtClean="0">
                <a:solidFill>
                  <a:srgbClr val="0000FF"/>
                </a:solidFill>
              </a:rPr>
              <a:t>Blue </a:t>
            </a:r>
            <a:r>
              <a:rPr lang="en-US" sz="2000" i="1" dirty="0">
                <a:solidFill>
                  <a:srgbClr val="0000FF"/>
                </a:solidFill>
              </a:rPr>
              <a:t>shading: 10 </a:t>
            </a:r>
            <a:r>
              <a:rPr lang="en-US" sz="2000" i="1" dirty="0" err="1">
                <a:solidFill>
                  <a:srgbClr val="0000FF"/>
                </a:solidFill>
              </a:rPr>
              <a:t>hPa</a:t>
            </a:r>
            <a:r>
              <a:rPr lang="en-US" sz="2000" i="1" dirty="0">
                <a:solidFill>
                  <a:srgbClr val="0000FF"/>
                </a:solidFill>
              </a:rPr>
              <a:t> model top </a:t>
            </a:r>
            <a:r>
              <a:rPr lang="en-US" sz="2000" i="1" dirty="0" smtClean="0">
                <a:solidFill>
                  <a:srgbClr val="0000FF"/>
                </a:solidFill>
              </a:rPr>
              <a:t>better</a:t>
            </a:r>
            <a:endParaRPr lang="en-US" sz="2000" i="1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" y="1328738"/>
            <a:ext cx="5401623" cy="4383126"/>
            <a:chOff x="698500" y="1790700"/>
            <a:chExt cx="5401623" cy="4383126"/>
          </a:xfrm>
        </p:grpSpPr>
        <p:pic>
          <p:nvPicPr>
            <p:cNvPr id="7" name="Picture 6" descr="ss-table_ctl10-ctl02_99ci_mean_bcrms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55"/>
            <a:stretch/>
          </p:blipFill>
          <p:spPr>
            <a:xfrm>
              <a:off x="698500" y="2059026"/>
              <a:ext cx="5401623" cy="4114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8500" y="1790700"/>
              <a:ext cx="530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99% CI Statistical Significance Table (BCRMSE): CTL02 vs. CTL10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4" name="Up Arrow 3"/>
          <p:cNvSpPr/>
          <p:nvPr/>
        </p:nvSpPr>
        <p:spPr>
          <a:xfrm rot="5400000">
            <a:off x="3170766" y="-4232"/>
            <a:ext cx="364069" cy="3928536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Lead Time (0-48 </a:t>
            </a:r>
            <a:r>
              <a:rPr lang="en-US" sz="1400" dirty="0" err="1" smtClean="0"/>
              <a:t>hr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1" name="Up Arrow 10"/>
          <p:cNvSpPr/>
          <p:nvPr/>
        </p:nvSpPr>
        <p:spPr>
          <a:xfrm>
            <a:off x="440115" y="1845733"/>
            <a:ext cx="364069" cy="1151467"/>
          </a:xfrm>
          <a:prstGeom prst="upArrow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Model Levels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117600" y="2133604"/>
            <a:ext cx="4381500" cy="1100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54038"/>
            <a:ext cx="8183880" cy="9064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SBUV: Experiment </a:t>
            </a:r>
            <a:r>
              <a:rPr lang="en-US" sz="3600" dirty="0" smtClean="0"/>
              <a:t>Design</a:t>
            </a:r>
            <a:endParaRPr lang="en-US" sz="3600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4040" y="1432052"/>
            <a:ext cx="8183880" cy="5029200"/>
          </a:xfrm>
        </p:spPr>
        <p:txBody>
          <a:bodyPr numCol="1"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Testing period: 1-31 August 2014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48-h </a:t>
            </a:r>
            <a:r>
              <a:rPr lang="en-US" sz="2200" dirty="0">
                <a:solidFill>
                  <a:srgbClr val="000000"/>
                </a:solidFill>
              </a:rPr>
              <a:t>deterministic forecasts initialized at 00/</a:t>
            </a:r>
            <a:r>
              <a:rPr lang="en-US" sz="2200" dirty="0" smtClean="0">
                <a:solidFill>
                  <a:srgbClr val="000000"/>
                </a:solidFill>
              </a:rPr>
              <a:t>12</a:t>
            </a:r>
          </a:p>
          <a:p>
            <a:r>
              <a:rPr lang="en-US" sz="2200" dirty="0"/>
              <a:t>Experiments</a:t>
            </a:r>
            <a:r>
              <a:rPr lang="en-US" sz="2200" dirty="0" smtClean="0"/>
              <a:t>:</a:t>
            </a:r>
            <a:endParaRPr lang="en-US" sz="2200" dirty="0"/>
          </a:p>
          <a:p>
            <a:pPr lvl="1"/>
            <a:r>
              <a:rPr lang="en-US" sz="2200" b="1" dirty="0" smtClean="0">
                <a:solidFill>
                  <a:srgbClr val="0000FF"/>
                </a:solidFill>
              </a:rPr>
              <a:t>CTL</a:t>
            </a:r>
            <a:r>
              <a:rPr lang="en-US" sz="2200" dirty="0" smtClean="0"/>
              <a:t>: </a:t>
            </a:r>
            <a:r>
              <a:rPr lang="en-US" sz="2200" dirty="0"/>
              <a:t>S</a:t>
            </a:r>
            <a:r>
              <a:rPr lang="en-US" sz="2200" dirty="0" smtClean="0"/>
              <a:t>ame configuration as in </a:t>
            </a:r>
            <a:r>
              <a:rPr lang="en-US" sz="2200" b="1" dirty="0" smtClean="0">
                <a:solidFill>
                  <a:srgbClr val="FF0000"/>
                </a:solidFill>
              </a:rPr>
              <a:t>CTL02</a:t>
            </a:r>
            <a:r>
              <a:rPr lang="en-US" sz="2200" dirty="0" smtClean="0"/>
              <a:t>, including standard conventional and radiance data assimilated</a:t>
            </a:r>
          </a:p>
          <a:p>
            <a:pPr lvl="1"/>
            <a:r>
              <a:rPr lang="en-US" sz="2200" b="1" dirty="0" smtClean="0">
                <a:solidFill>
                  <a:srgbClr val="008000"/>
                </a:solidFill>
              </a:rPr>
              <a:t>SBUV</a:t>
            </a:r>
            <a:r>
              <a:rPr lang="en-US" sz="2200" dirty="0"/>
              <a:t>: </a:t>
            </a:r>
            <a:r>
              <a:rPr lang="en-US" sz="2200" dirty="0" smtClean="0"/>
              <a:t>with additional assimilation of Solar </a:t>
            </a:r>
            <a:r>
              <a:rPr lang="en-US" sz="2200" dirty="0"/>
              <a:t>Backscatter Ultraviolet (SBUV/2; v8) profile </a:t>
            </a:r>
            <a:r>
              <a:rPr lang="en-US" sz="2200" dirty="0" smtClean="0"/>
              <a:t>ozone</a:t>
            </a:r>
            <a:endParaRPr lang="en-US" sz="2200" baseline="-25000" dirty="0"/>
          </a:p>
          <a:p>
            <a:pPr lvl="2"/>
            <a:r>
              <a:rPr lang="en-US" dirty="0"/>
              <a:t>NOAA 19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Verification </a:t>
            </a:r>
            <a:r>
              <a:rPr lang="en-US" sz="2200" dirty="0">
                <a:solidFill>
                  <a:srgbClr val="000000"/>
                </a:solidFill>
              </a:rPr>
              <a:t>against ERA-</a:t>
            </a:r>
            <a:r>
              <a:rPr lang="en-US" sz="2200" dirty="0" smtClean="0">
                <a:solidFill>
                  <a:srgbClr val="000000"/>
                </a:solidFill>
              </a:rPr>
              <a:t>Interim (ERA-I) </a:t>
            </a:r>
            <a:r>
              <a:rPr lang="en-US" sz="2200" dirty="0">
                <a:solidFill>
                  <a:srgbClr val="000000"/>
                </a:solidFill>
              </a:rPr>
              <a:t>reanalysis using Model Evaluation Tools (MET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and </a:t>
            </a:r>
            <a:r>
              <a:rPr lang="en-US" sz="2200" dirty="0" smtClean="0">
                <a:solidFill>
                  <a:srgbClr val="000000"/>
                </a:solidFill>
              </a:rPr>
              <a:t>comparison </a:t>
            </a:r>
            <a:r>
              <a:rPr lang="en-US" sz="2200" dirty="0" smtClean="0">
                <a:solidFill>
                  <a:srgbClr val="000000"/>
                </a:solidFill>
              </a:rPr>
              <a:t>to radiance </a:t>
            </a:r>
            <a:r>
              <a:rPr lang="en-US" sz="2200" dirty="0" smtClean="0">
                <a:solidFill>
                  <a:srgbClr val="000000"/>
                </a:solidFill>
              </a:rPr>
              <a:t>observations.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/>
              <a:t>O</a:t>
            </a:r>
            <a:r>
              <a:rPr lang="en-US" sz="2200" baseline="-25000" dirty="0"/>
              <a:t>3</a:t>
            </a:r>
            <a:r>
              <a:rPr lang="en-US" sz="2200" dirty="0"/>
              <a:t> not </a:t>
            </a:r>
            <a:r>
              <a:rPr lang="en-US" sz="2200" dirty="0" smtClean="0"/>
              <a:t>prognostic </a:t>
            </a:r>
            <a:r>
              <a:rPr lang="en-US" sz="2200" dirty="0"/>
              <a:t>variable in ARW</a:t>
            </a:r>
          </a:p>
          <a:p>
            <a:pPr lvl="1"/>
            <a:r>
              <a:rPr lang="en-US" sz="2200" dirty="0"/>
              <a:t>GFS ozone used for background</a:t>
            </a:r>
          </a:p>
          <a:p>
            <a:pPr lvl="1"/>
            <a:r>
              <a:rPr lang="en-US" sz="2200" dirty="0"/>
              <a:t>Indirect impact on analysis and forecasts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plot_EPACdo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6000" r="8704" b="28889"/>
          <a:stretch/>
        </p:blipFill>
        <p:spPr>
          <a:xfrm>
            <a:off x="5674193" y="101600"/>
            <a:ext cx="3282523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8451" y="1275834"/>
            <a:ext cx="246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SBUV </a:t>
            </a:r>
            <a:r>
              <a:rPr lang="en-US" dirty="0" smtClean="0">
                <a:solidFill>
                  <a:schemeClr val="bg1"/>
                </a:solidFill>
              </a:rPr>
              <a:t>Experiment </a:t>
            </a:r>
            <a:r>
              <a:rPr lang="en-US" dirty="0" smtClean="0">
                <a:solidFill>
                  <a:schemeClr val="bg1"/>
                </a:solidFill>
              </a:rPr>
              <a:t>Domain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TC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DTC-theme.thmx</Template>
  <TotalTime>1728</TotalTime>
  <Words>1345</Words>
  <Application>Microsoft Macintosh PowerPoint</Application>
  <PresentationFormat>On-screen Show (4:3)</PresentationFormat>
  <Paragraphs>186</Paragraphs>
  <Slides>20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DTC-theme</vt:lpstr>
      <vt:lpstr>Indirect impact of ozone assimilation using Gridpoint Statistical Interpolation (GSI) data assimilation system for regional applications</vt:lpstr>
      <vt:lpstr>Overview and Motivation</vt:lpstr>
      <vt:lpstr>Experiment Design</vt:lpstr>
      <vt:lpstr>Model Top Test</vt:lpstr>
      <vt:lpstr>Model Top Test – GSI Diagnostics</vt:lpstr>
      <vt:lpstr>24-hr Forecast Verification (ERA-I)</vt:lpstr>
      <vt:lpstr>Model Top Test: Verification (ERA-I)</vt:lpstr>
      <vt:lpstr>Model Top Test: Verification (ERA-I)</vt:lpstr>
      <vt:lpstr>SBUV: Experiment Design</vt:lpstr>
      <vt:lpstr>Forecast Verification Against ERA-I</vt:lpstr>
      <vt:lpstr>SBUV Impact: Verification (ERA-I)</vt:lpstr>
      <vt:lpstr>SBUV Impact: Verification (ERA-I)</vt:lpstr>
      <vt:lpstr>SBUV Ozone Forecast Impact</vt:lpstr>
      <vt:lpstr>Forecast Verification Against Radiance Data</vt:lpstr>
      <vt:lpstr>Forecast Bias</vt:lpstr>
      <vt:lpstr>Analysis Departure From AMSU-A</vt:lpstr>
      <vt:lpstr>12-hr Forecast Departure from AMSU-A</vt:lpstr>
      <vt:lpstr>24-hr Forecast Departure from AMSU-A</vt:lpstr>
      <vt:lpstr>Summary</vt:lpstr>
      <vt:lpstr>GSI Diagnostics in MET</vt:lpstr>
    </vt:vector>
  </TitlesOfParts>
  <Company>UCAR/RAL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Newman</dc:creator>
  <cp:lastModifiedBy>Kathryn Newman</cp:lastModifiedBy>
  <cp:revision>40</cp:revision>
  <dcterms:created xsi:type="dcterms:W3CDTF">2015-06-16T03:31:49Z</dcterms:created>
  <dcterms:modified xsi:type="dcterms:W3CDTF">2015-06-17T12:51:27Z</dcterms:modified>
</cp:coreProperties>
</file>